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56" r:id="rId2"/>
    <p:sldId id="272" r:id="rId3"/>
    <p:sldId id="267" r:id="rId4"/>
    <p:sldId id="266" r:id="rId5"/>
    <p:sldId id="258" r:id="rId6"/>
    <p:sldId id="260" r:id="rId7"/>
    <p:sldId id="261" r:id="rId8"/>
    <p:sldId id="268" r:id="rId9"/>
    <p:sldId id="269" r:id="rId10"/>
    <p:sldId id="270" r:id="rId11"/>
    <p:sldId id="271" r:id="rId12"/>
    <p:sldId id="257" r:id="rId13"/>
    <p:sldId id="263" r:id="rId14"/>
    <p:sldId id="264" r:id="rId15"/>
    <p:sldId id="262" r:id="rId16"/>
    <p:sldId id="265" r:id="rId17"/>
  </p:sldIdLst>
  <p:sldSz cx="14630400" cy="8229600"/>
  <p:notesSz cx="8229600" cy="14630400"/>
  <p:embeddedFontLst>
    <p:embeddedFont>
      <p:font typeface="Franklin Gothic Medium" panose="020B0603020102020204" pitchFamily="34" charset="0"/>
      <p:regular r:id="rId19"/>
      <p:italic r:id="rId20"/>
    </p:embeddedFont>
    <p:embeddedFont>
      <p:font typeface="Gelasio" pitchFamily="2" charset="77"/>
      <p:regular r:id="rId21"/>
    </p:embeddedFont>
    <p:embeddedFont>
      <p:font typeface="Gelasio Semi Bold" pitchFamily="2" charset="77"/>
      <p:regular r:id="rId22"/>
      <p:bold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CABD11-B20A-7B4A-836B-0EAB58D107E8}" v="420" dt="2025-03-04T04:47:42.569"/>
    <p1510:client id="{B2147319-526E-ED4A-31D5-43347BFB8997}" v="478" dt="2025-03-04T04:12:40.2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10"/>
  </p:normalViewPr>
  <p:slideViewPr>
    <p:cSldViewPr snapToGrid="0" snapToObjects="1">
      <p:cViewPr varScale="1">
        <p:scale>
          <a:sx n="90" d="100"/>
          <a:sy n="90" d="100"/>
        </p:scale>
        <p:origin x="744"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26211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Cardiovascular diseases (CVDs) are the leading cause of death worldwide. Early detection and management are critical to reducing CVD-related fatalities. By leveraging big data processing and predictive analytics, healthcare providers can develop a machine-learning-based model to assess a patient's risk of heart disease in real time. This presentation explores how machine learning and big data analytics can improve the early detection of cardiovascular diseases by accurately predicting individuals at high risk based on key health indicators.</a:t>
            </a:r>
          </a:p>
          <a:p>
            <a:endParaRPr lang="en-US">
              <a:ea typeface="Calibri"/>
              <a:cs typeface="Calibri"/>
            </a:endParaRP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64F0BC-1BC3-1ED5-7F80-7597EC10A7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40C6B7-2A99-E0B5-BD72-6E1144998E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472E6D-F5E8-5713-3B17-FBE82B371AE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0CC5281-244C-E3A0-812B-655B6B66DD62}"/>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9806660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5EEFB6-9457-856E-E7AC-399DF52E8B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1FF6FF-51DB-FD64-E6C4-65A2D6484C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3EA70C-AA32-AE72-F675-AE7F7AD879E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32A3F74-298D-6BF7-A245-C2613B572F9F}"/>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3851289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Model performance visualization showcases how well predictions align with actual outcomes, validating its effectiveness in real-world applications. Future improvements could integrate additional clinical variables and leverage advanced deep-learning techniques for enhanced accuracy.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723343-B9C1-6447-684D-F0C8AD4E4F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DE784A-A8DA-CA3B-D408-96E2550852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B3F2AA-7487-1D17-CCAD-6AEFB58044B6}"/>
              </a:ext>
            </a:extLst>
          </p:cNvPr>
          <p:cNvSpPr>
            <a:spLocks noGrp="1"/>
          </p:cNvSpPr>
          <p:nvPr>
            <p:ph type="body" idx="1"/>
          </p:nvPr>
        </p:nvSpPr>
        <p:spPr/>
        <p:txBody>
          <a:bodyPr/>
          <a:lstStyle/>
          <a:p>
            <a:r>
              <a:rPr lang="en-US"/>
              <a:t>Cardiovascular diseases (CVDs) are the leading cause of death worldwide. Early detection and management are critical to reducing CVD-related fatalities. By leveraging big data processing and predictive analytics, healthcare providers can develop a machine-learning-based model to assess a patient's risk of heart disease in real time. This presentation explores how machine learning and big data analytics can improve the early detection of cardiovascular diseases by accurately predicting individuals at high risk based on key health indicators.</a:t>
            </a:r>
          </a:p>
          <a:p>
            <a:endParaRPr lang="en-US">
              <a:ea typeface="Calibri"/>
              <a:cs typeface="Calibri"/>
            </a:endParaRPr>
          </a:p>
        </p:txBody>
      </p:sp>
      <p:sp>
        <p:nvSpPr>
          <p:cNvPr id="4" name="Slide Number Placeholder 3">
            <a:extLst>
              <a:ext uri="{FF2B5EF4-FFF2-40B4-BE49-F238E27FC236}">
                <a16:creationId xmlns:a16="http://schemas.microsoft.com/office/drawing/2014/main" id="{7D09D69C-C360-685C-E1DE-A7AF25F784AC}"/>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975897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8D8F47-D1BB-A1A2-C617-D5B0529191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A94EEB-7C87-C94D-4C49-E107D3FE7F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4AE243-DB3A-836B-00EC-290B0CD859F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BF17C27-1FCF-BDF5-8641-E004B3B6C824}"/>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30469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5B738A-A27B-A364-06C3-54D44CABB3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49476D-EEF2-086B-AB2B-72DA329E15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702380-87C7-1E01-CD56-1DF3956BB6D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02C465C-4A4D-243C-DCD6-F488821556F6}"/>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35838682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All chest pain types show a similar median age (~50–60 years). Outliers exist for younger patients (~30s).</a:t>
            </a:r>
          </a:p>
          <a:p>
            <a:r>
              <a:rPr lang="en-US"/>
              <a:t>Median </a:t>
            </a:r>
            <a:r>
              <a:rPr lang="en-US" err="1"/>
              <a:t>RestingBP</a:t>
            </a:r>
            <a:r>
              <a:rPr lang="en-US"/>
              <a:t> is similar across groups (~120-140 mmHg). ASY shows higher outliers, indicating some patients with extremely high BP.</a:t>
            </a:r>
            <a:endParaRPr lang="en-US">
              <a:ea typeface="Calibri"/>
              <a:cs typeface="Calibri"/>
            </a:endParaRPr>
          </a:p>
          <a:p>
            <a:r>
              <a:rPr lang="en-US"/>
              <a:t>ASY has a wide spread, with some extreme outliers (~500-600 mg/dL). Other CP types have a lower spread but similar median cholesterol levels.</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7DAB47-0DB1-CD2A-479D-22476C39FB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FDA0A4-733F-9218-0773-89CDBF560A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9B7F91-E230-294C-86DE-51E3FD4715D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2FC5938-197D-6A65-96C3-D252E3589EEA}"/>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7260436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7A0A1C-CF1A-4C5E-D3BD-8F246DAAD2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5BA03D-5A6C-E4DE-9463-F1F59D8C67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085344-6245-AFA7-5A38-741B552CD47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9C42C6D-E952-4A7D-256B-897ECCF0F8C5}"/>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6189974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03948"/>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Predictive Analytics for Cardiovascular Disease Detection</a:t>
            </a:r>
            <a:endParaRPr lang="en-US" sz="4450" dirty="0"/>
          </a:p>
        </p:txBody>
      </p:sp>
      <p:sp>
        <p:nvSpPr>
          <p:cNvPr id="4" name="Text 1"/>
          <p:cNvSpPr/>
          <p:nvPr/>
        </p:nvSpPr>
        <p:spPr>
          <a:xfrm>
            <a:off x="6280190" y="3570446"/>
            <a:ext cx="7556421" cy="2903220"/>
          </a:xfrm>
          <a:prstGeom prst="rect">
            <a:avLst/>
          </a:prstGeom>
          <a:noFill/>
          <a:ln/>
        </p:spPr>
        <p:txBody>
          <a:bodyPr wrap="square" lIns="0" tIns="0" rIns="0" bIns="0" rtlCol="0" anchor="t"/>
          <a:lstStyle/>
          <a:p>
            <a:pPr>
              <a:lnSpc>
                <a:spcPts val="2850"/>
              </a:lnSpc>
            </a:pPr>
            <a:r>
              <a:rPr lang="en-US" sz="3200">
                <a:solidFill>
                  <a:srgbClr val="746558"/>
                </a:solidFill>
                <a:latin typeface="Gelasio"/>
                <a:cs typeface="Gelasio"/>
              </a:rPr>
              <a:t>Group 10- </a:t>
            </a:r>
            <a:endParaRPr lang="en-US"/>
          </a:p>
          <a:p>
            <a:pPr>
              <a:lnSpc>
                <a:spcPts val="2850"/>
              </a:lnSpc>
            </a:pPr>
            <a:endParaRPr lang="en-US" sz="3200">
              <a:solidFill>
                <a:srgbClr val="746558"/>
              </a:solidFill>
              <a:latin typeface="Gelasio"/>
              <a:cs typeface="Gelasio"/>
            </a:endParaRPr>
          </a:p>
          <a:p>
            <a:pPr>
              <a:lnSpc>
                <a:spcPts val="2850"/>
              </a:lnSpc>
            </a:pPr>
            <a:r>
              <a:rPr lang="en-US" sz="3200">
                <a:solidFill>
                  <a:srgbClr val="746558"/>
                </a:solidFill>
                <a:latin typeface="Gelasio"/>
                <a:cs typeface="Gelasio"/>
              </a:rPr>
              <a:t>Avanti Chandratre</a:t>
            </a:r>
            <a:endParaRPr lang="en-US">
              <a:ea typeface="Calibri"/>
              <a:cs typeface="Calibri"/>
            </a:endParaRPr>
          </a:p>
          <a:p>
            <a:pPr>
              <a:lnSpc>
                <a:spcPts val="2850"/>
              </a:lnSpc>
            </a:pPr>
            <a:endParaRPr lang="en-US" sz="3200">
              <a:solidFill>
                <a:srgbClr val="746558"/>
              </a:solidFill>
              <a:latin typeface="Gelasio"/>
              <a:cs typeface="Gelasio"/>
            </a:endParaRPr>
          </a:p>
          <a:p>
            <a:pPr>
              <a:lnSpc>
                <a:spcPts val="2850"/>
              </a:lnSpc>
            </a:pPr>
            <a:r>
              <a:rPr lang="en-US" sz="3200">
                <a:solidFill>
                  <a:srgbClr val="746558"/>
                </a:solidFill>
                <a:latin typeface="Gelasio"/>
                <a:cs typeface="Gelasio"/>
              </a:rPr>
              <a:t>Chhaya Tundwal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27977-5824-A13B-C849-5D70A7AFB64F}"/>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441E83BB-89A4-70F3-AB4F-B08593A7BB73}"/>
              </a:ext>
            </a:extLst>
          </p:cNvPr>
          <p:cNvSpPr/>
          <p:nvPr/>
        </p:nvSpPr>
        <p:spPr>
          <a:xfrm>
            <a:off x="577790" y="276772"/>
            <a:ext cx="13553480" cy="761941"/>
          </a:xfrm>
          <a:prstGeom prst="rect">
            <a:avLst/>
          </a:prstGeom>
          <a:noFill/>
          <a:ln/>
        </p:spPr>
        <p:txBody>
          <a:bodyPr wrap="none" lIns="0" tIns="0" rIns="0" bIns="0" rtlCol="0" anchor="t"/>
          <a:lstStyle/>
          <a:p>
            <a:r>
              <a:rPr lang="en-US" sz="2800">
                <a:solidFill>
                  <a:srgbClr val="484237"/>
                </a:solidFill>
                <a:latin typeface="Gelasio Semi Bold"/>
                <a:cs typeface="Gelasio Semi Bold"/>
              </a:rPr>
              <a:t>Q3.</a:t>
            </a:r>
            <a:r>
              <a:rPr lang="en-US" sz="2800">
                <a:solidFill>
                  <a:srgbClr val="484237"/>
                </a:solidFill>
                <a:latin typeface="Gelasio Semi Bold"/>
                <a:ea typeface="+mn-lt"/>
                <a:cs typeface="Gelasio Semi Bold"/>
              </a:rPr>
              <a:t> Is there a significant difference in heart disease prevalence among individuals with varying ST slope levels, and how does it compare across different age groups?</a:t>
            </a:r>
            <a:endParaRPr lang="en-US" sz="2800">
              <a:solidFill>
                <a:srgbClr val="000000"/>
              </a:solidFill>
              <a:latin typeface="Gelasio Semi Bold"/>
              <a:ea typeface="+mn-lt"/>
              <a:cs typeface="Calibri"/>
            </a:endParaRPr>
          </a:p>
          <a:p>
            <a:endParaRPr lang="en-US" sz="2800">
              <a:solidFill>
                <a:srgbClr val="484237"/>
              </a:solidFill>
              <a:latin typeface="Gelasio Semi Bold"/>
              <a:ea typeface="Calibri" panose="020F0502020204030204"/>
              <a:cs typeface="Gelasio Semi Bold"/>
            </a:endParaRPr>
          </a:p>
          <a:p>
            <a:endParaRPr lang="en-US" sz="2800">
              <a:solidFill>
                <a:srgbClr val="484237"/>
              </a:solidFill>
              <a:latin typeface="Gelasio Semi Bold"/>
              <a:ea typeface="Calibri" panose="020F0502020204030204"/>
              <a:cs typeface="Gelasio Semi Bold"/>
            </a:endParaRPr>
          </a:p>
          <a:p>
            <a:pPr marL="0" indent="0">
              <a:buNone/>
            </a:pPr>
            <a:endParaRPr lang="en-US" sz="2800">
              <a:solidFill>
                <a:srgbClr val="484237"/>
              </a:solidFill>
              <a:latin typeface="Gelasio Semi Bold"/>
              <a:cs typeface="Gelasio Semi Bold"/>
            </a:endParaRPr>
          </a:p>
        </p:txBody>
      </p:sp>
      <p:sp>
        <p:nvSpPr>
          <p:cNvPr id="16" name="Text 3">
            <a:extLst>
              <a:ext uri="{FF2B5EF4-FFF2-40B4-BE49-F238E27FC236}">
                <a16:creationId xmlns:a16="http://schemas.microsoft.com/office/drawing/2014/main" id="{DAE1276C-056D-2610-DBB7-53F943A4D892}"/>
              </a:ext>
            </a:extLst>
          </p:cNvPr>
          <p:cNvSpPr/>
          <p:nvPr/>
        </p:nvSpPr>
        <p:spPr>
          <a:xfrm>
            <a:off x="481132" y="6273382"/>
            <a:ext cx="3258145" cy="354330"/>
          </a:xfrm>
          <a:prstGeom prst="rect">
            <a:avLst/>
          </a:prstGeom>
          <a:noFill/>
          <a:ln/>
        </p:spPr>
        <p:txBody>
          <a:bodyPr wrap="none" lIns="0" tIns="0" rIns="0" bIns="0" rtlCol="0" anchor="t"/>
          <a:lstStyle/>
          <a:p>
            <a:pPr marL="0" indent="0">
              <a:lnSpc>
                <a:spcPts val="2750"/>
              </a:lnSpc>
              <a:buNone/>
            </a:pPr>
            <a:r>
              <a:rPr lang="en-US" sz="2200">
                <a:solidFill>
                  <a:srgbClr val="484237"/>
                </a:solidFill>
                <a:latin typeface="Gelasio Semi Bold"/>
                <a:cs typeface="Gelasio Semi Bold"/>
              </a:rPr>
              <a:t>Inference</a:t>
            </a:r>
            <a:endParaRPr lang="en-US"/>
          </a:p>
        </p:txBody>
      </p:sp>
      <p:sp>
        <p:nvSpPr>
          <p:cNvPr id="18" name="Text 4">
            <a:extLst>
              <a:ext uri="{FF2B5EF4-FFF2-40B4-BE49-F238E27FC236}">
                <a16:creationId xmlns:a16="http://schemas.microsoft.com/office/drawing/2014/main" id="{BA62AECF-5C6E-4D07-4060-AFD0D9DEBACE}"/>
              </a:ext>
            </a:extLst>
          </p:cNvPr>
          <p:cNvSpPr/>
          <p:nvPr/>
        </p:nvSpPr>
        <p:spPr>
          <a:xfrm>
            <a:off x="438601" y="6620610"/>
            <a:ext cx="13441092" cy="1164531"/>
          </a:xfrm>
          <a:prstGeom prst="rect">
            <a:avLst/>
          </a:prstGeom>
          <a:noFill/>
          <a:ln/>
        </p:spPr>
        <p:txBody>
          <a:bodyPr wrap="square" lIns="0" tIns="0" rIns="0" bIns="0" rtlCol="0" anchor="t"/>
          <a:lstStyle/>
          <a:p>
            <a:pPr algn="just"/>
            <a:endParaRPr lang="en-US" sz="1750">
              <a:solidFill>
                <a:srgbClr val="746558"/>
              </a:solidFill>
              <a:ea typeface="+mn-lt"/>
              <a:cs typeface="+mn-lt"/>
            </a:endParaRPr>
          </a:p>
          <a:p>
            <a:pPr algn="just"/>
            <a:r>
              <a:rPr lang="en-US" sz="1750">
                <a:solidFill>
                  <a:srgbClr val="746558"/>
                </a:solidFill>
                <a:ea typeface="+mn-lt"/>
                <a:cs typeface="+mn-lt"/>
              </a:rPr>
              <a:t>A large number of individuals with a flat and downward ST slope have heart disease. The majority of individuals with an upward-sloping ST segment do not have heart disease. For each ST slope category, the age distribution of individuals with heart disease tends to be slightly higher than those without heart disease.</a:t>
            </a:r>
            <a:endParaRPr lang="en-US">
              <a:ea typeface="+mn-lt"/>
              <a:cs typeface="+mn-lt"/>
            </a:endParaRPr>
          </a:p>
          <a:p>
            <a:pPr algn="just"/>
            <a:endParaRPr lang="en-US" sz="1750">
              <a:solidFill>
                <a:srgbClr val="746558"/>
              </a:solidFill>
              <a:ea typeface="Calibri"/>
              <a:cs typeface="Calibri"/>
            </a:endParaRPr>
          </a:p>
          <a:p>
            <a:pPr>
              <a:lnSpc>
                <a:spcPts val="2850"/>
              </a:lnSpc>
            </a:pPr>
            <a:endParaRPr lang="en-US" sz="1750">
              <a:solidFill>
                <a:srgbClr val="746558"/>
              </a:solidFill>
              <a:latin typeface="Gelasio"/>
              <a:cs typeface="Gelasio"/>
            </a:endParaRPr>
          </a:p>
        </p:txBody>
      </p:sp>
      <p:pic>
        <p:nvPicPr>
          <p:cNvPr id="3" name="Picture 2" descr="A red and blue graph&#10;&#10;AI-generated content may be incorrect.">
            <a:extLst>
              <a:ext uri="{FF2B5EF4-FFF2-40B4-BE49-F238E27FC236}">
                <a16:creationId xmlns:a16="http://schemas.microsoft.com/office/drawing/2014/main" id="{E2C33164-92E9-E00A-3C19-1293777B98A1}"/>
              </a:ext>
            </a:extLst>
          </p:cNvPr>
          <p:cNvPicPr>
            <a:picLocks noChangeAspect="1"/>
          </p:cNvPicPr>
          <p:nvPr/>
        </p:nvPicPr>
        <p:blipFill>
          <a:blip r:embed="rId3"/>
          <a:stretch>
            <a:fillRect/>
          </a:stretch>
        </p:blipFill>
        <p:spPr>
          <a:xfrm>
            <a:off x="514462" y="1700213"/>
            <a:ext cx="6615886" cy="4116792"/>
          </a:xfrm>
          <a:prstGeom prst="rect">
            <a:avLst/>
          </a:prstGeom>
        </p:spPr>
      </p:pic>
      <p:pic>
        <p:nvPicPr>
          <p:cNvPr id="4" name="Picture 3" descr="A screenshot of a graph&#10;&#10;AI-generated content may be incorrect.">
            <a:extLst>
              <a:ext uri="{FF2B5EF4-FFF2-40B4-BE49-F238E27FC236}">
                <a16:creationId xmlns:a16="http://schemas.microsoft.com/office/drawing/2014/main" id="{8A1C2806-BA06-D859-8802-8DCDB62C1953}"/>
              </a:ext>
            </a:extLst>
          </p:cNvPr>
          <p:cNvPicPr>
            <a:picLocks noChangeAspect="1"/>
          </p:cNvPicPr>
          <p:nvPr/>
        </p:nvPicPr>
        <p:blipFill>
          <a:blip r:embed="rId4"/>
          <a:stretch>
            <a:fillRect/>
          </a:stretch>
        </p:blipFill>
        <p:spPr>
          <a:xfrm>
            <a:off x="7333586" y="1701321"/>
            <a:ext cx="6597945" cy="4125211"/>
          </a:xfrm>
          <a:prstGeom prst="rect">
            <a:avLst/>
          </a:prstGeom>
        </p:spPr>
      </p:pic>
    </p:spTree>
    <p:extLst>
      <p:ext uri="{BB962C8B-B14F-4D97-AF65-F5344CB8AC3E}">
        <p14:creationId xmlns:p14="http://schemas.microsoft.com/office/powerpoint/2010/main" val="3979271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D22AB4-6962-4E1A-13D6-C93B76269254}"/>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5C308BF6-79AB-DFEA-D3BF-EC34911B3D83}"/>
              </a:ext>
            </a:extLst>
          </p:cNvPr>
          <p:cNvSpPr/>
          <p:nvPr/>
        </p:nvSpPr>
        <p:spPr>
          <a:xfrm>
            <a:off x="577790" y="276772"/>
            <a:ext cx="13553480" cy="761941"/>
          </a:xfrm>
          <a:prstGeom prst="rect">
            <a:avLst/>
          </a:prstGeom>
          <a:noFill/>
          <a:ln/>
        </p:spPr>
        <p:txBody>
          <a:bodyPr wrap="none" lIns="0" tIns="0" rIns="0" bIns="0" rtlCol="0" anchor="t"/>
          <a:lstStyle/>
          <a:p>
            <a:r>
              <a:rPr lang="en-US" sz="2800">
                <a:solidFill>
                  <a:srgbClr val="484237"/>
                </a:solidFill>
                <a:latin typeface="Gelasio Semi Bold"/>
                <a:cs typeface="Gelasio Semi Bold"/>
              </a:rPr>
              <a:t>Q4.</a:t>
            </a:r>
            <a:r>
              <a:rPr lang="en-US" sz="2800">
                <a:solidFill>
                  <a:srgbClr val="484237"/>
                </a:solidFill>
                <a:latin typeface="Gelasio Semi Bold"/>
                <a:ea typeface="+mn-lt"/>
                <a:cs typeface="Gelasio Semi Bold"/>
              </a:rPr>
              <a:t> What patterns exist between old peak depression (from exercise) and heart disease occurrence, and do these patterns differ based on other clinical features?</a:t>
            </a:r>
            <a:endParaRPr lang="en-US" sz="2800">
              <a:solidFill>
                <a:srgbClr val="000000"/>
              </a:solidFill>
              <a:latin typeface="Gelasio Semi Bold"/>
              <a:ea typeface="+mn-lt"/>
              <a:cs typeface="Gelasio Semi Bold"/>
            </a:endParaRPr>
          </a:p>
          <a:p>
            <a:endParaRPr lang="en-US" sz="2800">
              <a:solidFill>
                <a:srgbClr val="484237"/>
              </a:solidFill>
              <a:latin typeface="Gelasio Semi Bold"/>
              <a:ea typeface="+mn-lt"/>
              <a:cs typeface="Gelasio Semi Bold"/>
            </a:endParaRPr>
          </a:p>
          <a:p>
            <a:endParaRPr lang="en-US" sz="2800">
              <a:solidFill>
                <a:srgbClr val="484237"/>
              </a:solidFill>
              <a:latin typeface="Gelasio Semi Bold"/>
              <a:ea typeface="Calibri" panose="020F0502020204030204"/>
              <a:cs typeface="Gelasio Semi Bold"/>
            </a:endParaRPr>
          </a:p>
          <a:p>
            <a:endParaRPr lang="en-US" sz="2800">
              <a:solidFill>
                <a:srgbClr val="484237"/>
              </a:solidFill>
              <a:latin typeface="Gelasio Semi Bold"/>
              <a:ea typeface="Calibri" panose="020F0502020204030204"/>
              <a:cs typeface="Gelasio Semi Bold"/>
            </a:endParaRPr>
          </a:p>
          <a:p>
            <a:pPr marL="0" indent="0">
              <a:buNone/>
            </a:pPr>
            <a:endParaRPr lang="en-US" sz="2800">
              <a:solidFill>
                <a:srgbClr val="484237"/>
              </a:solidFill>
              <a:latin typeface="Gelasio Semi Bold"/>
              <a:cs typeface="Gelasio Semi Bold"/>
            </a:endParaRPr>
          </a:p>
        </p:txBody>
      </p:sp>
      <p:sp>
        <p:nvSpPr>
          <p:cNvPr id="16" name="Text 3">
            <a:extLst>
              <a:ext uri="{FF2B5EF4-FFF2-40B4-BE49-F238E27FC236}">
                <a16:creationId xmlns:a16="http://schemas.microsoft.com/office/drawing/2014/main" id="{06D68361-0C70-DB91-7AC0-7F12B330E1DE}"/>
              </a:ext>
            </a:extLst>
          </p:cNvPr>
          <p:cNvSpPr/>
          <p:nvPr/>
        </p:nvSpPr>
        <p:spPr>
          <a:xfrm>
            <a:off x="481132" y="6273382"/>
            <a:ext cx="3258145" cy="354330"/>
          </a:xfrm>
          <a:prstGeom prst="rect">
            <a:avLst/>
          </a:prstGeom>
          <a:noFill/>
          <a:ln/>
        </p:spPr>
        <p:txBody>
          <a:bodyPr wrap="none" lIns="0" tIns="0" rIns="0" bIns="0" rtlCol="0" anchor="t"/>
          <a:lstStyle/>
          <a:p>
            <a:pPr marL="0" indent="0">
              <a:lnSpc>
                <a:spcPts val="2750"/>
              </a:lnSpc>
              <a:buNone/>
            </a:pPr>
            <a:r>
              <a:rPr lang="en-US" sz="2200">
                <a:solidFill>
                  <a:srgbClr val="484237"/>
                </a:solidFill>
                <a:latin typeface="Gelasio Semi Bold"/>
                <a:cs typeface="Gelasio Semi Bold"/>
              </a:rPr>
              <a:t>Inference</a:t>
            </a:r>
            <a:endParaRPr lang="en-US"/>
          </a:p>
        </p:txBody>
      </p:sp>
      <p:sp>
        <p:nvSpPr>
          <p:cNvPr id="18" name="Text 4">
            <a:extLst>
              <a:ext uri="{FF2B5EF4-FFF2-40B4-BE49-F238E27FC236}">
                <a16:creationId xmlns:a16="http://schemas.microsoft.com/office/drawing/2014/main" id="{FD06BEFA-61B9-09AB-B5E8-DF65ACE1E8FA}"/>
              </a:ext>
            </a:extLst>
          </p:cNvPr>
          <p:cNvSpPr/>
          <p:nvPr/>
        </p:nvSpPr>
        <p:spPr>
          <a:xfrm>
            <a:off x="438601" y="6620610"/>
            <a:ext cx="13441092" cy="1164531"/>
          </a:xfrm>
          <a:prstGeom prst="rect">
            <a:avLst/>
          </a:prstGeom>
          <a:noFill/>
          <a:ln/>
        </p:spPr>
        <p:txBody>
          <a:bodyPr wrap="square" lIns="0" tIns="0" rIns="0" bIns="0" rtlCol="0" anchor="t"/>
          <a:lstStyle/>
          <a:p>
            <a:pPr algn="just"/>
            <a:endParaRPr lang="en-US" sz="1750">
              <a:solidFill>
                <a:srgbClr val="746558"/>
              </a:solidFill>
              <a:ea typeface="+mn-lt"/>
              <a:cs typeface="+mn-lt"/>
            </a:endParaRPr>
          </a:p>
          <a:p>
            <a:pPr algn="just"/>
            <a:r>
              <a:rPr lang="en-US" sz="1750">
                <a:solidFill>
                  <a:srgbClr val="746558"/>
                </a:solidFill>
                <a:ea typeface="+mn-lt"/>
                <a:cs typeface="+mn-lt"/>
              </a:rPr>
              <a:t>A large number of individuals with a flat and downward ST slope have heart disease. The majority of individuals with an upward-sloping ST segment do not have heart disease. For each ST slope category, the age distribution of individuals with heart disease tends to be slightly higher than those without heart disease.</a:t>
            </a:r>
            <a:endParaRPr lang="en-US">
              <a:ea typeface="+mn-lt"/>
              <a:cs typeface="+mn-lt"/>
            </a:endParaRPr>
          </a:p>
          <a:p>
            <a:pPr algn="just"/>
            <a:endParaRPr lang="en-US" sz="1750">
              <a:solidFill>
                <a:srgbClr val="746558"/>
              </a:solidFill>
              <a:ea typeface="Calibri"/>
              <a:cs typeface="Calibri"/>
            </a:endParaRPr>
          </a:p>
          <a:p>
            <a:pPr>
              <a:lnSpc>
                <a:spcPts val="2850"/>
              </a:lnSpc>
            </a:pPr>
            <a:endParaRPr lang="en-US" sz="1750">
              <a:solidFill>
                <a:srgbClr val="746558"/>
              </a:solidFill>
              <a:latin typeface="Gelasio"/>
              <a:cs typeface="Gelasio"/>
            </a:endParaRPr>
          </a:p>
        </p:txBody>
      </p:sp>
      <p:pic>
        <p:nvPicPr>
          <p:cNvPr id="5" name="Picture 4" descr="A close-up of a diagram&#10;&#10;AI-generated content may be incorrect.">
            <a:extLst>
              <a:ext uri="{FF2B5EF4-FFF2-40B4-BE49-F238E27FC236}">
                <a16:creationId xmlns:a16="http://schemas.microsoft.com/office/drawing/2014/main" id="{2E1DF7C3-0FDA-FC4E-A5EA-B30A970CEF27}"/>
              </a:ext>
            </a:extLst>
          </p:cNvPr>
          <p:cNvPicPr>
            <a:picLocks noChangeAspect="1"/>
          </p:cNvPicPr>
          <p:nvPr/>
        </p:nvPicPr>
        <p:blipFill>
          <a:blip r:embed="rId3"/>
          <a:stretch>
            <a:fillRect/>
          </a:stretch>
        </p:blipFill>
        <p:spPr>
          <a:xfrm>
            <a:off x="469382" y="1703535"/>
            <a:ext cx="6557187" cy="4131413"/>
          </a:xfrm>
          <a:prstGeom prst="rect">
            <a:avLst/>
          </a:prstGeom>
        </p:spPr>
      </p:pic>
      <p:pic>
        <p:nvPicPr>
          <p:cNvPr id="6" name="Picture 5" descr="A close-up of a drawing&#10;&#10;AI-generated content may be incorrect.">
            <a:extLst>
              <a:ext uri="{FF2B5EF4-FFF2-40B4-BE49-F238E27FC236}">
                <a16:creationId xmlns:a16="http://schemas.microsoft.com/office/drawing/2014/main" id="{BE856AEE-AF5E-48B9-CB41-7682785F2A18}"/>
              </a:ext>
            </a:extLst>
          </p:cNvPr>
          <p:cNvPicPr>
            <a:picLocks noChangeAspect="1"/>
          </p:cNvPicPr>
          <p:nvPr/>
        </p:nvPicPr>
        <p:blipFill>
          <a:blip r:embed="rId4"/>
          <a:stretch>
            <a:fillRect/>
          </a:stretch>
        </p:blipFill>
        <p:spPr>
          <a:xfrm>
            <a:off x="7310548" y="1700988"/>
            <a:ext cx="6431368" cy="4136508"/>
          </a:xfrm>
          <a:prstGeom prst="rect">
            <a:avLst/>
          </a:prstGeom>
        </p:spPr>
      </p:pic>
    </p:spTree>
    <p:extLst>
      <p:ext uri="{BB962C8B-B14F-4D97-AF65-F5344CB8AC3E}">
        <p14:creationId xmlns:p14="http://schemas.microsoft.com/office/powerpoint/2010/main" val="37450531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33199"/>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Key Health Indicators for CVD Prediction</a:t>
            </a:r>
            <a:endParaRPr lang="en-US" sz="4450" dirty="0"/>
          </a:p>
        </p:txBody>
      </p:sp>
      <p:pic>
        <p:nvPicPr>
          <p:cNvPr id="4" name="Image 1" descr="preencoded.png"/>
          <p:cNvPicPr>
            <a:picLocks noChangeAspect="1"/>
          </p:cNvPicPr>
          <p:nvPr/>
        </p:nvPicPr>
        <p:blipFill>
          <a:blip r:embed="rId4"/>
          <a:stretch>
            <a:fillRect/>
          </a:stretch>
        </p:blipFill>
        <p:spPr>
          <a:xfrm>
            <a:off x="6280190" y="2590919"/>
            <a:ext cx="566976" cy="566976"/>
          </a:xfrm>
          <a:prstGeom prst="rect">
            <a:avLst/>
          </a:prstGeom>
        </p:spPr>
      </p:pic>
      <p:sp>
        <p:nvSpPr>
          <p:cNvPr id="5" name="Text 1"/>
          <p:cNvSpPr/>
          <p:nvPr/>
        </p:nvSpPr>
        <p:spPr>
          <a:xfrm>
            <a:off x="6280190" y="3384709"/>
            <a:ext cx="2291953"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Age</a:t>
            </a:r>
            <a:endParaRPr lang="en-US" sz="2200" dirty="0"/>
          </a:p>
        </p:txBody>
      </p:sp>
      <p:sp>
        <p:nvSpPr>
          <p:cNvPr id="6" name="Text 2"/>
          <p:cNvSpPr/>
          <p:nvPr/>
        </p:nvSpPr>
        <p:spPr>
          <a:xfrm>
            <a:off x="6280190" y="3875127"/>
            <a:ext cx="2291953" cy="1814513"/>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A major risk factor for heart disease, influencing the likelihood of developing CVD.</a:t>
            </a:r>
            <a:endParaRPr lang="en-US" sz="1750" dirty="0"/>
          </a:p>
        </p:txBody>
      </p:sp>
      <p:pic>
        <p:nvPicPr>
          <p:cNvPr id="7" name="Image 2" descr="preencoded.png"/>
          <p:cNvPicPr>
            <a:picLocks noChangeAspect="1"/>
          </p:cNvPicPr>
          <p:nvPr/>
        </p:nvPicPr>
        <p:blipFill>
          <a:blip r:embed="rId5"/>
          <a:stretch>
            <a:fillRect/>
          </a:stretch>
        </p:blipFill>
        <p:spPr>
          <a:xfrm>
            <a:off x="8912304" y="2590919"/>
            <a:ext cx="566976" cy="566976"/>
          </a:xfrm>
          <a:prstGeom prst="rect">
            <a:avLst/>
          </a:prstGeom>
        </p:spPr>
      </p:pic>
      <p:sp>
        <p:nvSpPr>
          <p:cNvPr id="8" name="Text 3"/>
          <p:cNvSpPr/>
          <p:nvPr/>
        </p:nvSpPr>
        <p:spPr>
          <a:xfrm>
            <a:off x="8912304" y="3384709"/>
            <a:ext cx="2292072"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Chest Pain Type</a:t>
            </a:r>
            <a:endParaRPr lang="en-US" sz="2200" dirty="0"/>
          </a:p>
        </p:txBody>
      </p:sp>
      <p:sp>
        <p:nvSpPr>
          <p:cNvPr id="9" name="Text 4"/>
          <p:cNvSpPr/>
          <p:nvPr/>
        </p:nvSpPr>
        <p:spPr>
          <a:xfrm>
            <a:off x="8912304" y="3875127"/>
            <a:ext cx="2292072" cy="2177415"/>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Categorizes chest pain experienced, indicating different levels of heart disease risk (TA, ATA, NAP, ASY).</a:t>
            </a:r>
            <a:endParaRPr lang="en-US" sz="1750" dirty="0"/>
          </a:p>
        </p:txBody>
      </p:sp>
      <p:pic>
        <p:nvPicPr>
          <p:cNvPr id="10" name="Image 3" descr="preencoded.png"/>
          <p:cNvPicPr>
            <a:picLocks noChangeAspect="1"/>
          </p:cNvPicPr>
          <p:nvPr/>
        </p:nvPicPr>
        <p:blipFill>
          <a:blip r:embed="rId6"/>
          <a:stretch>
            <a:fillRect/>
          </a:stretch>
        </p:blipFill>
        <p:spPr>
          <a:xfrm>
            <a:off x="11544538" y="2590919"/>
            <a:ext cx="566976" cy="566976"/>
          </a:xfrm>
          <a:prstGeom prst="rect">
            <a:avLst/>
          </a:prstGeom>
        </p:spPr>
      </p:pic>
      <p:sp>
        <p:nvSpPr>
          <p:cNvPr id="11" name="Text 5"/>
          <p:cNvSpPr/>
          <p:nvPr/>
        </p:nvSpPr>
        <p:spPr>
          <a:xfrm>
            <a:off x="11544538" y="3384709"/>
            <a:ext cx="2291953" cy="708660"/>
          </a:xfrm>
          <a:prstGeom prst="rect">
            <a:avLst/>
          </a:prstGeom>
          <a:noFill/>
          <a:ln/>
        </p:spPr>
        <p:txBody>
          <a:bodyPr wrap="squar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Resting Blood Pressure</a:t>
            </a:r>
            <a:endParaRPr lang="en-US" sz="2200" dirty="0"/>
          </a:p>
        </p:txBody>
      </p:sp>
      <p:sp>
        <p:nvSpPr>
          <p:cNvPr id="12" name="Text 6"/>
          <p:cNvSpPr/>
          <p:nvPr/>
        </p:nvSpPr>
        <p:spPr>
          <a:xfrm>
            <a:off x="11544538" y="4229457"/>
            <a:ext cx="2291953" cy="1814513"/>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Measures resting blood pressure; high values indicate hypertension, a major CVD risk factor.</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80918" y="787241"/>
            <a:ext cx="9829562" cy="607933"/>
          </a:xfrm>
          <a:prstGeom prst="rect">
            <a:avLst/>
          </a:prstGeom>
          <a:noFill/>
          <a:ln/>
        </p:spPr>
        <p:txBody>
          <a:bodyPr wrap="none" lIns="0" tIns="0" rIns="0" bIns="0" rtlCol="0" anchor="t"/>
          <a:lstStyle/>
          <a:p>
            <a:pPr marL="0" indent="0">
              <a:lnSpc>
                <a:spcPts val="4750"/>
              </a:lnSpc>
              <a:buNone/>
            </a:pPr>
            <a:r>
              <a:rPr lang="en-US" sz="3800" dirty="0">
                <a:solidFill>
                  <a:srgbClr val="484237"/>
                </a:solidFill>
                <a:latin typeface="Gelasio Semi Bold" pitchFamily="34" charset="0"/>
                <a:ea typeface="Gelasio Semi Bold" pitchFamily="34" charset="-122"/>
                <a:cs typeface="Gelasio Semi Bold" pitchFamily="34" charset="-120"/>
              </a:rPr>
              <a:t>Predictive Modeling with Random Forest</a:t>
            </a:r>
            <a:endParaRPr lang="en-US" sz="3800" dirty="0"/>
          </a:p>
        </p:txBody>
      </p:sp>
      <p:sp>
        <p:nvSpPr>
          <p:cNvPr id="3" name="Text 1"/>
          <p:cNvSpPr/>
          <p:nvPr/>
        </p:nvSpPr>
        <p:spPr>
          <a:xfrm>
            <a:off x="680918" y="1881545"/>
            <a:ext cx="2669143" cy="303967"/>
          </a:xfrm>
          <a:prstGeom prst="rect">
            <a:avLst/>
          </a:prstGeom>
          <a:noFill/>
          <a:ln/>
        </p:spPr>
        <p:txBody>
          <a:bodyPr wrap="none" lIns="0" tIns="0" rIns="0" bIns="0" rtlCol="0" anchor="t"/>
          <a:lstStyle/>
          <a:p>
            <a:pPr marL="0" indent="0">
              <a:lnSpc>
                <a:spcPts val="2350"/>
              </a:lnSpc>
              <a:buNone/>
            </a:pPr>
            <a:r>
              <a:rPr lang="en-US" sz="1900" dirty="0">
                <a:solidFill>
                  <a:srgbClr val="484237"/>
                </a:solidFill>
                <a:latin typeface="Gelasio Semi Bold" pitchFamily="34" charset="0"/>
                <a:ea typeface="Gelasio Semi Bold" pitchFamily="34" charset="-122"/>
                <a:cs typeface="Gelasio Semi Bold" pitchFamily="34" charset="-120"/>
              </a:rPr>
              <a:t>Random Forest Model</a:t>
            </a:r>
            <a:endParaRPr lang="en-US" sz="1900" dirty="0"/>
          </a:p>
        </p:txBody>
      </p:sp>
      <p:sp>
        <p:nvSpPr>
          <p:cNvPr id="5" name="Text 3"/>
          <p:cNvSpPr/>
          <p:nvPr/>
        </p:nvSpPr>
        <p:spPr>
          <a:xfrm>
            <a:off x="5269111" y="1881545"/>
            <a:ext cx="2927866" cy="303967"/>
          </a:xfrm>
          <a:prstGeom prst="rect">
            <a:avLst/>
          </a:prstGeom>
          <a:noFill/>
          <a:ln/>
        </p:spPr>
        <p:txBody>
          <a:bodyPr wrap="none" lIns="0" tIns="0" rIns="0" bIns="0" rtlCol="0" anchor="t"/>
          <a:lstStyle/>
          <a:p>
            <a:pPr marL="0" indent="0">
              <a:lnSpc>
                <a:spcPts val="2350"/>
              </a:lnSpc>
              <a:buNone/>
            </a:pPr>
            <a:r>
              <a:rPr lang="en-US" sz="1900" dirty="0">
                <a:solidFill>
                  <a:srgbClr val="484237"/>
                </a:solidFill>
                <a:latin typeface="Gelasio Semi Bold" pitchFamily="34" charset="0"/>
                <a:ea typeface="Gelasio Semi Bold" pitchFamily="34" charset="-122"/>
                <a:cs typeface="Gelasio Semi Bold" pitchFamily="34" charset="-120"/>
              </a:rPr>
              <a:t>Hyperparameter Tuning</a:t>
            </a:r>
            <a:endParaRPr lang="en-US" sz="1900" dirty="0"/>
          </a:p>
        </p:txBody>
      </p:sp>
      <p:sp>
        <p:nvSpPr>
          <p:cNvPr id="6" name="Text 4"/>
          <p:cNvSpPr/>
          <p:nvPr/>
        </p:nvSpPr>
        <p:spPr>
          <a:xfrm>
            <a:off x="5269111" y="2558653"/>
            <a:ext cx="4105989" cy="3734753"/>
          </a:xfrm>
          <a:prstGeom prst="rect">
            <a:avLst/>
          </a:prstGeom>
          <a:noFill/>
          <a:ln/>
        </p:spPr>
        <p:txBody>
          <a:bodyPr wrap="square" lIns="0" tIns="0" rIns="0" bIns="0" rtlCol="0" anchor="t"/>
          <a:lstStyle/>
          <a:p>
            <a:pPr marL="0" indent="0">
              <a:lnSpc>
                <a:spcPts val="2450"/>
              </a:lnSpc>
              <a:buNone/>
            </a:pPr>
            <a:r>
              <a:rPr lang="en-US" dirty="0">
                <a:solidFill>
                  <a:srgbClr val="746558"/>
                </a:solidFill>
                <a:latin typeface="Gelasio" pitchFamily="34" charset="0"/>
                <a:ea typeface="Gelasio" pitchFamily="34" charset="-122"/>
                <a:cs typeface="Gelasio" pitchFamily="34" charset="-120"/>
              </a:rPr>
              <a:t>Cross-validation was applied to optimize hyperparameters such as learning rate and number of trees. </a:t>
            </a:r>
          </a:p>
          <a:p>
            <a:pPr marL="0" indent="0">
              <a:lnSpc>
                <a:spcPts val="2450"/>
              </a:lnSpc>
              <a:buNone/>
            </a:pPr>
            <a:endParaRPr lang="en-US" dirty="0">
              <a:solidFill>
                <a:srgbClr val="746558"/>
              </a:solidFill>
              <a:latin typeface="Gelasio" pitchFamily="34" charset="0"/>
              <a:ea typeface="Gelasio" pitchFamily="34" charset="-122"/>
              <a:cs typeface="Gelasio" pitchFamily="34" charset="-120"/>
            </a:endParaRPr>
          </a:p>
          <a:p>
            <a:pPr marL="0" indent="0">
              <a:lnSpc>
                <a:spcPts val="2450"/>
              </a:lnSpc>
              <a:buNone/>
            </a:pPr>
            <a:r>
              <a:rPr lang="en-US" dirty="0">
                <a:solidFill>
                  <a:srgbClr val="746558"/>
                </a:solidFill>
                <a:latin typeface="Gelasio" pitchFamily="34" charset="0"/>
                <a:ea typeface="Gelasio" pitchFamily="34" charset="-122"/>
                <a:cs typeface="Gelasio" pitchFamily="34" charset="-120"/>
              </a:rPr>
              <a:t>Specifically, a grid search with 5-fold cross-validation was performed to find the optimal combination of hyperparameters that maximized the model's performance on a validation set. </a:t>
            </a:r>
          </a:p>
          <a:p>
            <a:pPr marL="0" indent="0">
              <a:lnSpc>
                <a:spcPts val="2450"/>
              </a:lnSpc>
              <a:buNone/>
            </a:pPr>
            <a:endParaRPr lang="en-US" dirty="0">
              <a:solidFill>
                <a:srgbClr val="746558"/>
              </a:solidFill>
              <a:latin typeface="Gelasio" pitchFamily="34" charset="0"/>
              <a:ea typeface="Gelasio" pitchFamily="34" charset="-122"/>
              <a:cs typeface="Gelasio" pitchFamily="34" charset="-120"/>
            </a:endParaRPr>
          </a:p>
          <a:p>
            <a:pPr marL="0" indent="0">
              <a:lnSpc>
                <a:spcPts val="2450"/>
              </a:lnSpc>
              <a:buNone/>
            </a:pPr>
            <a:r>
              <a:rPr lang="en-US" dirty="0">
                <a:solidFill>
                  <a:srgbClr val="746558"/>
                </a:solidFill>
                <a:latin typeface="Gelasio" pitchFamily="34" charset="0"/>
                <a:ea typeface="Gelasio" pitchFamily="34" charset="-122"/>
                <a:cs typeface="Gelasio" pitchFamily="34" charset="-120"/>
              </a:rPr>
              <a:t>Key hyperparameters tuned included the number of trees in the forest (n_estimators), maximum depth of the trees (max_depth), and the minimum number of samples required to split an internal node (min_samples_split).</a:t>
            </a:r>
            <a:endParaRPr lang="en-US" dirty="0"/>
          </a:p>
        </p:txBody>
      </p:sp>
      <p:sp>
        <p:nvSpPr>
          <p:cNvPr id="7" name="Text 5"/>
          <p:cNvSpPr/>
          <p:nvPr/>
        </p:nvSpPr>
        <p:spPr>
          <a:xfrm>
            <a:off x="9857303" y="1881545"/>
            <a:ext cx="2431971" cy="303967"/>
          </a:xfrm>
          <a:prstGeom prst="rect">
            <a:avLst/>
          </a:prstGeom>
          <a:noFill/>
          <a:ln/>
        </p:spPr>
        <p:txBody>
          <a:bodyPr wrap="none" lIns="0" tIns="0" rIns="0" bIns="0" rtlCol="0" anchor="t"/>
          <a:lstStyle/>
          <a:p>
            <a:pPr marL="0" indent="0">
              <a:lnSpc>
                <a:spcPts val="2350"/>
              </a:lnSpc>
              <a:buNone/>
            </a:pPr>
            <a:r>
              <a:rPr lang="en-US" sz="1900" dirty="0">
                <a:solidFill>
                  <a:srgbClr val="484237"/>
                </a:solidFill>
                <a:latin typeface="Gelasio Semi Bold" pitchFamily="34" charset="0"/>
                <a:ea typeface="Gelasio Semi Bold" pitchFamily="34" charset="-122"/>
                <a:cs typeface="Gelasio Semi Bold" pitchFamily="34" charset="-120"/>
              </a:rPr>
              <a:t>Model Evaluation</a:t>
            </a:r>
            <a:endParaRPr lang="en-US" sz="1900" dirty="0"/>
          </a:p>
        </p:txBody>
      </p:sp>
      <p:sp>
        <p:nvSpPr>
          <p:cNvPr id="8" name="Text 6"/>
          <p:cNvSpPr/>
          <p:nvPr/>
        </p:nvSpPr>
        <p:spPr>
          <a:xfrm>
            <a:off x="9857303" y="2558653"/>
            <a:ext cx="4105989" cy="3112294"/>
          </a:xfrm>
          <a:prstGeom prst="rect">
            <a:avLst/>
          </a:prstGeom>
          <a:noFill/>
          <a:ln/>
        </p:spPr>
        <p:txBody>
          <a:bodyPr wrap="square" lIns="0" tIns="0" rIns="0" bIns="0" rtlCol="0" anchor="t"/>
          <a:lstStyle/>
          <a:p>
            <a:pPr marL="0" indent="0">
              <a:lnSpc>
                <a:spcPts val="2450"/>
              </a:lnSpc>
              <a:buNone/>
            </a:pPr>
            <a:r>
              <a:rPr lang="en-US" dirty="0">
                <a:solidFill>
                  <a:srgbClr val="746558"/>
                </a:solidFill>
                <a:latin typeface="Gelasio" pitchFamily="34" charset="0"/>
                <a:ea typeface="Gelasio" pitchFamily="34" charset="-122"/>
                <a:cs typeface="Gelasio" pitchFamily="34" charset="-120"/>
              </a:rPr>
              <a:t>The AUC score was 0.98, which signifies the model's excellent ability to distinguish between patients with and without heart disease. </a:t>
            </a:r>
          </a:p>
          <a:p>
            <a:pPr marL="0" indent="0">
              <a:lnSpc>
                <a:spcPts val="2450"/>
              </a:lnSpc>
              <a:buNone/>
            </a:pPr>
            <a:endParaRPr lang="en-US" dirty="0">
              <a:solidFill>
                <a:srgbClr val="746558"/>
              </a:solidFill>
              <a:latin typeface="Gelasio" pitchFamily="34" charset="0"/>
              <a:ea typeface="Gelasio" pitchFamily="34" charset="-122"/>
              <a:cs typeface="Gelasio" pitchFamily="34" charset="-120"/>
            </a:endParaRPr>
          </a:p>
          <a:p>
            <a:pPr marL="0" indent="0">
              <a:lnSpc>
                <a:spcPts val="2450"/>
              </a:lnSpc>
              <a:buNone/>
            </a:pPr>
            <a:r>
              <a:rPr lang="en-US" dirty="0">
                <a:solidFill>
                  <a:srgbClr val="746558"/>
                </a:solidFill>
                <a:latin typeface="Gelasio" pitchFamily="34" charset="0"/>
                <a:ea typeface="Gelasio" pitchFamily="34" charset="-122"/>
                <a:cs typeface="Gelasio" pitchFamily="34" charset="-120"/>
              </a:rPr>
              <a:t>The high accuracy and AUC score indicate that the Random Forest model is a promising tool for predicting heart disease.</a:t>
            </a:r>
          </a:p>
          <a:p>
            <a:pPr marL="0" indent="0">
              <a:lnSpc>
                <a:spcPts val="2450"/>
              </a:lnSpc>
              <a:buNone/>
            </a:pPr>
            <a:endParaRPr lang="en-US" dirty="0">
              <a:solidFill>
                <a:srgbClr val="746558"/>
              </a:solidFill>
              <a:latin typeface="Gelasio" pitchFamily="34" charset="0"/>
              <a:ea typeface="Gelasio" pitchFamily="34" charset="-122"/>
              <a:cs typeface="Gelasio" pitchFamily="34" charset="-120"/>
            </a:endParaRPr>
          </a:p>
          <a:p>
            <a:pPr marL="0" indent="0">
              <a:lnSpc>
                <a:spcPts val="2450"/>
              </a:lnSpc>
              <a:buNone/>
            </a:pPr>
            <a:r>
              <a:rPr lang="en-US" dirty="0">
                <a:solidFill>
                  <a:srgbClr val="746558"/>
                </a:solidFill>
                <a:latin typeface="Gelasio" pitchFamily="34" charset="0"/>
                <a:ea typeface="Gelasio" pitchFamily="34" charset="-122"/>
                <a:cs typeface="Gelasio" pitchFamily="34" charset="-120"/>
              </a:rPr>
              <a:t>The ROC AUC score was also calculated, providing a measure of the model's ability to discriminate between positive and negative cases.</a:t>
            </a:r>
            <a:endParaRPr lang="en-US" dirty="0"/>
          </a:p>
        </p:txBody>
      </p:sp>
      <p:sp>
        <p:nvSpPr>
          <p:cNvPr id="9" name="Text 7"/>
          <p:cNvSpPr/>
          <p:nvPr/>
        </p:nvSpPr>
        <p:spPr>
          <a:xfrm>
            <a:off x="680918" y="2380059"/>
            <a:ext cx="3748684" cy="2449116"/>
          </a:xfrm>
          <a:prstGeom prst="rect">
            <a:avLst/>
          </a:prstGeom>
          <a:noFill/>
          <a:ln/>
        </p:spPr>
        <p:txBody>
          <a:bodyPr wrap="square" lIns="0" tIns="0" rIns="0" bIns="0" rtlCol="0" anchor="t"/>
          <a:lstStyle/>
          <a:p>
            <a:pPr marL="0" indent="0">
              <a:lnSpc>
                <a:spcPts val="2450"/>
              </a:lnSpc>
              <a:buNone/>
            </a:pPr>
            <a:r>
              <a:rPr lang="en-US" dirty="0">
                <a:solidFill>
                  <a:srgbClr val="746558"/>
                </a:solidFill>
                <a:latin typeface="Gelasio" pitchFamily="34" charset="0"/>
                <a:ea typeface="Gelasio" pitchFamily="34" charset="-122"/>
                <a:cs typeface="Gelasio" pitchFamily="34" charset="-120"/>
              </a:rPr>
              <a:t>The model was trained on the Spark </a:t>
            </a:r>
            <a:r>
              <a:rPr lang="en-US" dirty="0" err="1">
                <a:solidFill>
                  <a:srgbClr val="746558"/>
                </a:solidFill>
                <a:latin typeface="Gelasio" pitchFamily="34" charset="0"/>
                <a:ea typeface="Gelasio" pitchFamily="34" charset="-122"/>
                <a:cs typeface="Gelasio" pitchFamily="34" charset="-120"/>
              </a:rPr>
              <a:t>MLlib</a:t>
            </a:r>
            <a:r>
              <a:rPr lang="en-US" dirty="0">
                <a:solidFill>
                  <a:srgbClr val="746558"/>
                </a:solidFill>
                <a:latin typeface="Gelasio" pitchFamily="34" charset="0"/>
                <a:ea typeface="Gelasio" pitchFamily="34" charset="-122"/>
                <a:cs typeface="Gelasio" pitchFamily="34" charset="-120"/>
              </a:rPr>
              <a:t> framework, which efficiently processes large datasets using distributed computing. </a:t>
            </a:r>
          </a:p>
          <a:p>
            <a:pPr marL="0" indent="0">
              <a:lnSpc>
                <a:spcPts val="2450"/>
              </a:lnSpc>
              <a:buNone/>
            </a:pPr>
            <a:endParaRPr lang="en-US" dirty="0">
              <a:solidFill>
                <a:srgbClr val="746558"/>
              </a:solidFill>
              <a:latin typeface="Gelasio" pitchFamily="34" charset="0"/>
              <a:ea typeface="Gelasio" pitchFamily="34" charset="-122"/>
              <a:cs typeface="Gelasio" pitchFamily="34" charset="-120"/>
            </a:endParaRPr>
          </a:p>
          <a:p>
            <a:pPr marL="0" indent="0">
              <a:lnSpc>
                <a:spcPts val="2450"/>
              </a:lnSpc>
              <a:buNone/>
            </a:pPr>
            <a:r>
              <a:rPr lang="en-US" dirty="0">
                <a:solidFill>
                  <a:srgbClr val="746558"/>
                </a:solidFill>
                <a:latin typeface="Gelasio" pitchFamily="34" charset="0"/>
                <a:ea typeface="Gelasio" pitchFamily="34" charset="-122"/>
                <a:cs typeface="Gelasio" pitchFamily="34" charset="-120"/>
              </a:rPr>
              <a:t>We used Area Under the Curve (AUC) to evaluate classification performance. </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Text 0"/>
          <p:cNvSpPr/>
          <p:nvPr/>
        </p:nvSpPr>
        <p:spPr>
          <a:xfrm>
            <a:off x="756047" y="594360"/>
            <a:ext cx="7631906" cy="1350169"/>
          </a:xfrm>
          <a:prstGeom prst="rect">
            <a:avLst/>
          </a:prstGeom>
          <a:noFill/>
          <a:ln/>
        </p:spPr>
        <p:txBody>
          <a:bodyPr wrap="square" lIns="0" tIns="0" rIns="0" bIns="0" rtlCol="0" anchor="t"/>
          <a:lstStyle/>
          <a:p>
            <a:pPr marL="0" indent="0">
              <a:lnSpc>
                <a:spcPts val="5300"/>
              </a:lnSpc>
              <a:buNone/>
            </a:pPr>
            <a:r>
              <a:rPr lang="en-US" sz="4250" dirty="0">
                <a:solidFill>
                  <a:srgbClr val="484237"/>
                </a:solidFill>
                <a:latin typeface="Gelasio Semi Bold" pitchFamily="34" charset="0"/>
                <a:ea typeface="Gelasio Semi Bold" pitchFamily="34" charset="-122"/>
                <a:cs typeface="Gelasio Semi Bold" pitchFamily="34" charset="-120"/>
              </a:rPr>
              <a:t>Automation and Experiment Tracking</a:t>
            </a:r>
            <a:endParaRPr lang="en-US" sz="4250" dirty="0"/>
          </a:p>
        </p:txBody>
      </p:sp>
      <p:sp>
        <p:nvSpPr>
          <p:cNvPr id="4" name="Shape 1"/>
          <p:cNvSpPr/>
          <p:nvPr/>
        </p:nvSpPr>
        <p:spPr>
          <a:xfrm>
            <a:off x="756047" y="2268498"/>
            <a:ext cx="3707963" cy="2281118"/>
          </a:xfrm>
          <a:prstGeom prst="roundRect">
            <a:avLst>
              <a:gd name="adj" fmla="val 1421"/>
            </a:avLst>
          </a:prstGeom>
          <a:solidFill>
            <a:srgbClr val="EEE8DD"/>
          </a:solidFill>
          <a:ln/>
        </p:spPr>
        <p:txBody>
          <a:bodyPr/>
          <a:lstStyle/>
          <a:p>
            <a:endParaRPr lang="en-US"/>
          </a:p>
        </p:txBody>
      </p:sp>
      <p:sp>
        <p:nvSpPr>
          <p:cNvPr id="5" name="Text 2"/>
          <p:cNvSpPr/>
          <p:nvPr/>
        </p:nvSpPr>
        <p:spPr>
          <a:xfrm>
            <a:off x="972026" y="2484477"/>
            <a:ext cx="2820829" cy="337542"/>
          </a:xfrm>
          <a:prstGeom prst="rect">
            <a:avLst/>
          </a:prstGeom>
          <a:noFill/>
          <a:ln/>
        </p:spPr>
        <p:txBody>
          <a:bodyPr wrap="none" lIns="0" tIns="0" rIns="0" bIns="0" rtlCol="0" anchor="t"/>
          <a:lstStyle/>
          <a:p>
            <a:pPr marL="0" indent="0">
              <a:lnSpc>
                <a:spcPts val="2650"/>
              </a:lnSpc>
              <a:buNone/>
            </a:pPr>
            <a:r>
              <a:rPr lang="en-US" sz="2100" dirty="0">
                <a:solidFill>
                  <a:srgbClr val="746558"/>
                </a:solidFill>
                <a:latin typeface="Gelasio Semi Bold" pitchFamily="34" charset="0"/>
                <a:ea typeface="Gelasio Semi Bold" pitchFamily="34" charset="-122"/>
                <a:cs typeface="Gelasio Semi Bold" pitchFamily="34" charset="-120"/>
              </a:rPr>
              <a:t>Experiment Tracking</a:t>
            </a:r>
            <a:endParaRPr lang="en-US" sz="2100" dirty="0"/>
          </a:p>
        </p:txBody>
      </p:sp>
      <p:sp>
        <p:nvSpPr>
          <p:cNvPr id="6" name="Text 3"/>
          <p:cNvSpPr/>
          <p:nvPr/>
        </p:nvSpPr>
        <p:spPr>
          <a:xfrm>
            <a:off x="972026" y="2951559"/>
            <a:ext cx="3276005" cy="1382078"/>
          </a:xfrm>
          <a:prstGeom prst="rect">
            <a:avLst/>
          </a:prstGeom>
          <a:noFill/>
          <a:ln/>
        </p:spPr>
        <p:txBody>
          <a:bodyPr wrap="square" lIns="0" tIns="0" rIns="0" bIns="0" rtlCol="0" anchor="t"/>
          <a:lstStyle/>
          <a:p>
            <a:pPr marL="0" indent="0">
              <a:lnSpc>
                <a:spcPts val="2700"/>
              </a:lnSpc>
              <a:buNone/>
            </a:pPr>
            <a:r>
              <a:rPr lang="en-US" sz="1700" dirty="0">
                <a:solidFill>
                  <a:srgbClr val="746558"/>
                </a:solidFill>
                <a:latin typeface="Gelasio" pitchFamily="34" charset="0"/>
                <a:ea typeface="Gelasio" pitchFamily="34" charset="-122"/>
                <a:cs typeface="Gelasio" pitchFamily="34" charset="-120"/>
              </a:rPr>
              <a:t>Automation and experiment tracking were implemented to monitor and manage the model's performance over time.</a:t>
            </a:r>
            <a:endParaRPr lang="en-US" sz="1700" dirty="0"/>
          </a:p>
        </p:txBody>
      </p:sp>
      <p:sp>
        <p:nvSpPr>
          <p:cNvPr id="7" name="Shape 4"/>
          <p:cNvSpPr/>
          <p:nvPr/>
        </p:nvSpPr>
        <p:spPr>
          <a:xfrm>
            <a:off x="4679990" y="2268498"/>
            <a:ext cx="3707963" cy="2281118"/>
          </a:xfrm>
          <a:prstGeom prst="roundRect">
            <a:avLst>
              <a:gd name="adj" fmla="val 1421"/>
            </a:avLst>
          </a:prstGeom>
          <a:solidFill>
            <a:srgbClr val="EEE8DD"/>
          </a:solidFill>
          <a:ln/>
        </p:spPr>
        <p:txBody>
          <a:bodyPr/>
          <a:lstStyle/>
          <a:p>
            <a:endParaRPr lang="en-US"/>
          </a:p>
        </p:txBody>
      </p:sp>
      <p:sp>
        <p:nvSpPr>
          <p:cNvPr id="8" name="Text 5"/>
          <p:cNvSpPr/>
          <p:nvPr/>
        </p:nvSpPr>
        <p:spPr>
          <a:xfrm>
            <a:off x="4895969" y="2484477"/>
            <a:ext cx="2700218" cy="337542"/>
          </a:xfrm>
          <a:prstGeom prst="rect">
            <a:avLst/>
          </a:prstGeom>
          <a:noFill/>
          <a:ln/>
        </p:spPr>
        <p:txBody>
          <a:bodyPr wrap="none" lIns="0" tIns="0" rIns="0" bIns="0" rtlCol="0" anchor="t"/>
          <a:lstStyle/>
          <a:p>
            <a:pPr marL="0" indent="0">
              <a:lnSpc>
                <a:spcPts val="2650"/>
              </a:lnSpc>
              <a:buNone/>
            </a:pPr>
            <a:r>
              <a:rPr lang="en-US" sz="2100" dirty="0">
                <a:solidFill>
                  <a:srgbClr val="746558"/>
                </a:solidFill>
                <a:latin typeface="Gelasio Semi Bold" pitchFamily="34" charset="0"/>
                <a:ea typeface="Gelasio Semi Bold" pitchFamily="34" charset="-122"/>
                <a:cs typeface="Gelasio Semi Bold" pitchFamily="34" charset="-120"/>
              </a:rPr>
              <a:t>Model Metrics</a:t>
            </a:r>
            <a:endParaRPr lang="en-US" sz="2100" dirty="0"/>
          </a:p>
        </p:txBody>
      </p:sp>
      <p:sp>
        <p:nvSpPr>
          <p:cNvPr id="9" name="Text 6"/>
          <p:cNvSpPr/>
          <p:nvPr/>
        </p:nvSpPr>
        <p:spPr>
          <a:xfrm>
            <a:off x="4895969" y="2951559"/>
            <a:ext cx="3276005" cy="1036558"/>
          </a:xfrm>
          <a:prstGeom prst="rect">
            <a:avLst/>
          </a:prstGeom>
          <a:noFill/>
          <a:ln/>
        </p:spPr>
        <p:txBody>
          <a:bodyPr wrap="square" lIns="0" tIns="0" rIns="0" bIns="0" rtlCol="0" anchor="t"/>
          <a:lstStyle/>
          <a:p>
            <a:pPr marL="0" indent="0">
              <a:lnSpc>
                <a:spcPts val="2700"/>
              </a:lnSpc>
              <a:buNone/>
            </a:pPr>
            <a:r>
              <a:rPr lang="en-US" sz="1700" dirty="0">
                <a:solidFill>
                  <a:srgbClr val="746558"/>
                </a:solidFill>
                <a:latin typeface="Gelasio" pitchFamily="34" charset="0"/>
                <a:ea typeface="Gelasio" pitchFamily="34" charset="-122"/>
                <a:cs typeface="Gelasio" pitchFamily="34" charset="-120"/>
              </a:rPr>
              <a:t>Metrics such as RMSE and model parameters were tracked to ensure optimal performance.</a:t>
            </a:r>
            <a:endParaRPr lang="en-US" sz="1700" dirty="0"/>
          </a:p>
        </p:txBody>
      </p:sp>
      <p:sp>
        <p:nvSpPr>
          <p:cNvPr id="10" name="Shape 7"/>
          <p:cNvSpPr/>
          <p:nvPr/>
        </p:nvSpPr>
        <p:spPr>
          <a:xfrm>
            <a:off x="756047" y="4765596"/>
            <a:ext cx="7631906" cy="1590080"/>
          </a:xfrm>
          <a:prstGeom prst="roundRect">
            <a:avLst>
              <a:gd name="adj" fmla="val 2038"/>
            </a:avLst>
          </a:prstGeom>
          <a:solidFill>
            <a:srgbClr val="EEE8DD"/>
          </a:solidFill>
          <a:ln/>
        </p:spPr>
        <p:txBody>
          <a:bodyPr/>
          <a:lstStyle/>
          <a:p>
            <a:endParaRPr lang="en-US"/>
          </a:p>
        </p:txBody>
      </p:sp>
      <p:sp>
        <p:nvSpPr>
          <p:cNvPr id="11" name="Text 8"/>
          <p:cNvSpPr/>
          <p:nvPr/>
        </p:nvSpPr>
        <p:spPr>
          <a:xfrm>
            <a:off x="972026" y="4981575"/>
            <a:ext cx="2700218" cy="337542"/>
          </a:xfrm>
          <a:prstGeom prst="rect">
            <a:avLst/>
          </a:prstGeom>
          <a:noFill/>
          <a:ln/>
        </p:spPr>
        <p:txBody>
          <a:bodyPr wrap="none" lIns="0" tIns="0" rIns="0" bIns="0" rtlCol="0" anchor="t"/>
          <a:lstStyle/>
          <a:p>
            <a:pPr marL="0" indent="0">
              <a:lnSpc>
                <a:spcPts val="2650"/>
              </a:lnSpc>
              <a:buNone/>
            </a:pPr>
            <a:r>
              <a:rPr lang="en-US" sz="2100" dirty="0">
                <a:solidFill>
                  <a:srgbClr val="746558"/>
                </a:solidFill>
                <a:latin typeface="Gelasio Semi Bold" pitchFamily="34" charset="0"/>
                <a:ea typeface="Gelasio Semi Bold" pitchFamily="34" charset="-122"/>
                <a:cs typeface="Gelasio Semi Bold" pitchFamily="34" charset="-120"/>
              </a:rPr>
              <a:t>Evaluation Results</a:t>
            </a:r>
            <a:endParaRPr lang="en-US" sz="2100" dirty="0"/>
          </a:p>
        </p:txBody>
      </p:sp>
      <p:sp>
        <p:nvSpPr>
          <p:cNvPr id="12" name="Text 9"/>
          <p:cNvSpPr/>
          <p:nvPr/>
        </p:nvSpPr>
        <p:spPr>
          <a:xfrm>
            <a:off x="972026" y="5448657"/>
            <a:ext cx="7199948" cy="691039"/>
          </a:xfrm>
          <a:prstGeom prst="rect">
            <a:avLst/>
          </a:prstGeom>
          <a:noFill/>
          <a:ln/>
        </p:spPr>
        <p:txBody>
          <a:bodyPr wrap="square" lIns="0" tIns="0" rIns="0" bIns="0" rtlCol="0" anchor="t"/>
          <a:lstStyle/>
          <a:p>
            <a:pPr marL="0" indent="0">
              <a:lnSpc>
                <a:spcPts val="2700"/>
              </a:lnSpc>
              <a:buNone/>
            </a:pPr>
            <a:r>
              <a:rPr lang="en-US" sz="1700" dirty="0">
                <a:solidFill>
                  <a:srgbClr val="746558"/>
                </a:solidFill>
                <a:latin typeface="Gelasio" pitchFamily="34" charset="0"/>
                <a:ea typeface="Gelasio" pitchFamily="34" charset="-122"/>
                <a:cs typeface="Gelasio" pitchFamily="34" charset="-120"/>
              </a:rPr>
              <a:t>Evaluation results were visualized through tables and charts to assess the model's effectiveness.</a:t>
            </a:r>
            <a:endParaRPr lang="en-US" sz="1700" dirty="0"/>
          </a:p>
        </p:txBody>
      </p:sp>
      <p:sp>
        <p:nvSpPr>
          <p:cNvPr id="13" name="Text 10"/>
          <p:cNvSpPr/>
          <p:nvPr/>
        </p:nvSpPr>
        <p:spPr>
          <a:xfrm>
            <a:off x="756047" y="6598682"/>
            <a:ext cx="7631906" cy="1036558"/>
          </a:xfrm>
          <a:prstGeom prst="rect">
            <a:avLst/>
          </a:prstGeom>
          <a:noFill/>
          <a:ln/>
        </p:spPr>
        <p:txBody>
          <a:bodyPr wrap="square" lIns="0" tIns="0" rIns="0" bIns="0" rtlCol="0" anchor="t"/>
          <a:lstStyle/>
          <a:p>
            <a:pPr marL="0" indent="0">
              <a:lnSpc>
                <a:spcPts val="2700"/>
              </a:lnSpc>
              <a:buNone/>
            </a:pPr>
            <a:r>
              <a:rPr lang="en-US" sz="1700" dirty="0">
                <a:solidFill>
                  <a:srgbClr val="746558"/>
                </a:solidFill>
                <a:latin typeface="Gelasio" pitchFamily="34" charset="0"/>
                <a:ea typeface="Gelasio" pitchFamily="34" charset="-122"/>
                <a:cs typeface="Gelasio" pitchFamily="34" charset="-120"/>
              </a:rPr>
              <a:t> The model successfully identified key predictors of cardiovascular disease, aiding in risk assessment. Healthcare providers can use this model to prioritize high-risk patients for early intervention.</a:t>
            </a:r>
            <a:endParaRPr lang="en-US" sz="1700" dirty="0"/>
          </a:p>
        </p:txBody>
      </p:sp>
      <p:pic>
        <p:nvPicPr>
          <p:cNvPr id="15" name="Picture 14">
            <a:extLst>
              <a:ext uri="{FF2B5EF4-FFF2-40B4-BE49-F238E27FC236}">
                <a16:creationId xmlns:a16="http://schemas.microsoft.com/office/drawing/2014/main" id="{DFA6C98B-DF14-E99C-0A24-8FFED1E8B246}"/>
              </a:ext>
            </a:extLst>
          </p:cNvPr>
          <p:cNvPicPr>
            <a:picLocks noChangeAspect="1"/>
          </p:cNvPicPr>
          <p:nvPr/>
        </p:nvPicPr>
        <p:blipFill>
          <a:blip r:embed="rId3"/>
          <a:stretch>
            <a:fillRect/>
          </a:stretch>
        </p:blipFill>
        <p:spPr>
          <a:xfrm>
            <a:off x="9039242" y="1944529"/>
            <a:ext cx="5503982" cy="2281118"/>
          </a:xfrm>
          <a:prstGeom prst="rect">
            <a:avLst/>
          </a:prstGeom>
        </p:spPr>
      </p:pic>
      <p:pic>
        <p:nvPicPr>
          <p:cNvPr id="17" name="Picture 16">
            <a:extLst>
              <a:ext uri="{FF2B5EF4-FFF2-40B4-BE49-F238E27FC236}">
                <a16:creationId xmlns:a16="http://schemas.microsoft.com/office/drawing/2014/main" id="{31A3D02F-DE59-FA07-A689-B4D9B367E39C}"/>
              </a:ext>
            </a:extLst>
          </p:cNvPr>
          <p:cNvPicPr>
            <a:picLocks noChangeAspect="1"/>
          </p:cNvPicPr>
          <p:nvPr/>
        </p:nvPicPr>
        <p:blipFill>
          <a:blip r:embed="rId4"/>
          <a:stretch>
            <a:fillRect/>
          </a:stretch>
        </p:blipFill>
        <p:spPr>
          <a:xfrm>
            <a:off x="9040018" y="4533315"/>
            <a:ext cx="5503206" cy="252172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62067" y="335621"/>
            <a:ext cx="7526536" cy="513993"/>
          </a:xfrm>
          <a:prstGeom prst="rect">
            <a:avLst/>
          </a:prstGeom>
          <a:noFill/>
          <a:ln/>
        </p:spPr>
        <p:txBody>
          <a:bodyPr wrap="none" lIns="0" tIns="0" rIns="0" bIns="0" rtlCol="0" anchor="t"/>
          <a:lstStyle/>
          <a:p>
            <a:pPr marL="0" indent="0">
              <a:lnSpc>
                <a:spcPts val="4000"/>
              </a:lnSpc>
              <a:buNone/>
            </a:pPr>
            <a:r>
              <a:rPr lang="en-US" sz="4000">
                <a:solidFill>
                  <a:srgbClr val="484237"/>
                </a:solidFill>
                <a:latin typeface="Gelasio Semi Bold" pitchFamily="34" charset="0"/>
                <a:ea typeface="Gelasio Semi Bold" pitchFamily="34" charset="-122"/>
                <a:cs typeface="Gelasio Semi Bold" pitchFamily="34" charset="-120"/>
              </a:rPr>
              <a:t>Strategic Implications for Healthcare</a:t>
            </a:r>
            <a:endParaRPr lang="en-US" sz="4000"/>
          </a:p>
        </p:txBody>
      </p:sp>
      <p:sp>
        <p:nvSpPr>
          <p:cNvPr id="4" name="Shape 1"/>
          <p:cNvSpPr/>
          <p:nvPr/>
        </p:nvSpPr>
        <p:spPr>
          <a:xfrm>
            <a:off x="6297335" y="1734264"/>
            <a:ext cx="22860" cy="4810244"/>
          </a:xfrm>
          <a:prstGeom prst="roundRect">
            <a:avLst>
              <a:gd name="adj" fmla="val 107941"/>
            </a:avLst>
          </a:prstGeom>
          <a:solidFill>
            <a:srgbClr val="D4CEC3"/>
          </a:solidFill>
          <a:ln/>
        </p:spPr>
        <p:txBody>
          <a:bodyPr/>
          <a:lstStyle/>
          <a:p>
            <a:endParaRPr lang="en-US"/>
          </a:p>
        </p:txBody>
      </p:sp>
      <p:sp>
        <p:nvSpPr>
          <p:cNvPr id="5" name="Shape 2"/>
          <p:cNvSpPr/>
          <p:nvPr/>
        </p:nvSpPr>
        <p:spPr>
          <a:xfrm>
            <a:off x="6470928" y="2092881"/>
            <a:ext cx="575667" cy="22860"/>
          </a:xfrm>
          <a:prstGeom prst="roundRect">
            <a:avLst>
              <a:gd name="adj" fmla="val 107941"/>
            </a:avLst>
          </a:prstGeom>
          <a:solidFill>
            <a:srgbClr val="D4CEC3"/>
          </a:solidFill>
          <a:ln/>
        </p:spPr>
        <p:txBody>
          <a:bodyPr/>
          <a:lstStyle/>
          <a:p>
            <a:endParaRPr lang="en-US"/>
          </a:p>
        </p:txBody>
      </p:sp>
      <p:sp>
        <p:nvSpPr>
          <p:cNvPr id="6" name="Shape 3"/>
          <p:cNvSpPr/>
          <p:nvPr/>
        </p:nvSpPr>
        <p:spPr>
          <a:xfrm>
            <a:off x="6123742" y="1919288"/>
            <a:ext cx="370046" cy="370046"/>
          </a:xfrm>
          <a:prstGeom prst="roundRect">
            <a:avLst>
              <a:gd name="adj" fmla="val 6668"/>
            </a:avLst>
          </a:prstGeom>
          <a:solidFill>
            <a:srgbClr val="EEE8DD"/>
          </a:solidFill>
          <a:ln/>
        </p:spPr>
        <p:txBody>
          <a:bodyPr/>
          <a:lstStyle/>
          <a:p>
            <a:endParaRPr lang="en-US"/>
          </a:p>
        </p:txBody>
      </p:sp>
      <p:sp>
        <p:nvSpPr>
          <p:cNvPr id="7" name="Text 4"/>
          <p:cNvSpPr/>
          <p:nvPr/>
        </p:nvSpPr>
        <p:spPr>
          <a:xfrm>
            <a:off x="6250543" y="1980962"/>
            <a:ext cx="116443" cy="246698"/>
          </a:xfrm>
          <a:prstGeom prst="rect">
            <a:avLst/>
          </a:prstGeom>
          <a:noFill/>
          <a:ln/>
        </p:spPr>
        <p:txBody>
          <a:bodyPr wrap="none" lIns="0" tIns="0" rIns="0" bIns="0" rtlCol="0" anchor="t"/>
          <a:lstStyle/>
          <a:p>
            <a:pPr marL="0" indent="0" algn="ctr">
              <a:lnSpc>
                <a:spcPts val="1900"/>
              </a:lnSpc>
              <a:buNone/>
            </a:pPr>
            <a:r>
              <a:rPr lang="en-US" sz="2400">
                <a:solidFill>
                  <a:srgbClr val="746558"/>
                </a:solidFill>
                <a:latin typeface="Gelasio Semi Bold" pitchFamily="34" charset="0"/>
                <a:ea typeface="Gelasio Semi Bold" pitchFamily="34" charset="-122"/>
                <a:cs typeface="Gelasio Semi Bold" pitchFamily="34" charset="-120"/>
              </a:rPr>
              <a:t>1</a:t>
            </a:r>
            <a:endParaRPr lang="en-US" sz="2400"/>
          </a:p>
        </p:txBody>
      </p:sp>
      <p:sp>
        <p:nvSpPr>
          <p:cNvPr id="8" name="Text 5"/>
          <p:cNvSpPr/>
          <p:nvPr/>
        </p:nvSpPr>
        <p:spPr>
          <a:xfrm>
            <a:off x="7277316" y="1909322"/>
            <a:ext cx="3098200" cy="256937"/>
          </a:xfrm>
          <a:prstGeom prst="rect">
            <a:avLst/>
          </a:prstGeom>
          <a:noFill/>
          <a:ln/>
        </p:spPr>
        <p:txBody>
          <a:bodyPr wrap="none" lIns="0" tIns="0" rIns="0" bIns="0" rtlCol="0" anchor="t"/>
          <a:lstStyle/>
          <a:p>
            <a:pPr marL="0" indent="0" algn="l">
              <a:lnSpc>
                <a:spcPts val="2000"/>
              </a:lnSpc>
              <a:buNone/>
            </a:pPr>
            <a:r>
              <a:rPr lang="en-US" sz="2000">
                <a:solidFill>
                  <a:srgbClr val="746558"/>
                </a:solidFill>
                <a:latin typeface="Gelasio Semi Bold" pitchFamily="34" charset="0"/>
                <a:ea typeface="Gelasio Semi Bold" pitchFamily="34" charset="-122"/>
                <a:cs typeface="Gelasio Semi Bold" pitchFamily="34" charset="-120"/>
              </a:rPr>
              <a:t>Stronger Screening</a:t>
            </a:r>
            <a:endParaRPr lang="en-US" sz="2000"/>
          </a:p>
        </p:txBody>
      </p:sp>
      <p:sp>
        <p:nvSpPr>
          <p:cNvPr id="9" name="Text 6"/>
          <p:cNvSpPr/>
          <p:nvPr/>
        </p:nvSpPr>
        <p:spPr>
          <a:xfrm>
            <a:off x="7213521" y="2254210"/>
            <a:ext cx="6841212" cy="263247"/>
          </a:xfrm>
          <a:prstGeom prst="rect">
            <a:avLst/>
          </a:prstGeom>
          <a:noFill/>
          <a:ln/>
        </p:spPr>
        <p:txBody>
          <a:bodyPr wrap="none" lIns="0" tIns="0" rIns="0" bIns="0" rtlCol="0" anchor="t"/>
          <a:lstStyle/>
          <a:p>
            <a:pPr marL="0" indent="0" algn="l">
              <a:lnSpc>
                <a:spcPts val="2050"/>
              </a:lnSpc>
              <a:buNone/>
            </a:pPr>
            <a:r>
              <a:rPr lang="en-US" sz="1600">
                <a:solidFill>
                  <a:srgbClr val="746558"/>
                </a:solidFill>
                <a:latin typeface="Gelasio" pitchFamily="34" charset="0"/>
                <a:ea typeface="Gelasio" pitchFamily="34" charset="-122"/>
                <a:cs typeface="Gelasio" pitchFamily="34" charset="-120"/>
              </a:rPr>
              <a:t>Develop stronger screening protocols for asymptomatic patients, particularly males.</a:t>
            </a:r>
            <a:endParaRPr lang="en-US" sz="1600"/>
          </a:p>
        </p:txBody>
      </p:sp>
      <p:sp>
        <p:nvSpPr>
          <p:cNvPr id="10" name="Shape 7"/>
          <p:cNvSpPr/>
          <p:nvPr/>
        </p:nvSpPr>
        <p:spPr>
          <a:xfrm>
            <a:off x="6470928" y="3204924"/>
            <a:ext cx="575667" cy="22860"/>
          </a:xfrm>
          <a:prstGeom prst="roundRect">
            <a:avLst>
              <a:gd name="adj" fmla="val 107941"/>
            </a:avLst>
          </a:prstGeom>
          <a:solidFill>
            <a:srgbClr val="D4CEC3"/>
          </a:solidFill>
          <a:ln/>
        </p:spPr>
        <p:txBody>
          <a:bodyPr/>
          <a:lstStyle/>
          <a:p>
            <a:endParaRPr lang="en-US"/>
          </a:p>
        </p:txBody>
      </p:sp>
      <p:sp>
        <p:nvSpPr>
          <p:cNvPr id="11" name="Shape 8"/>
          <p:cNvSpPr/>
          <p:nvPr/>
        </p:nvSpPr>
        <p:spPr>
          <a:xfrm>
            <a:off x="6123742" y="3031331"/>
            <a:ext cx="370046" cy="370046"/>
          </a:xfrm>
          <a:prstGeom prst="roundRect">
            <a:avLst>
              <a:gd name="adj" fmla="val 6668"/>
            </a:avLst>
          </a:prstGeom>
          <a:solidFill>
            <a:srgbClr val="EEE8DD"/>
          </a:solidFill>
          <a:ln/>
        </p:spPr>
        <p:txBody>
          <a:bodyPr/>
          <a:lstStyle/>
          <a:p>
            <a:endParaRPr lang="en-US"/>
          </a:p>
        </p:txBody>
      </p:sp>
      <p:sp>
        <p:nvSpPr>
          <p:cNvPr id="12" name="Text 9"/>
          <p:cNvSpPr/>
          <p:nvPr/>
        </p:nvSpPr>
        <p:spPr>
          <a:xfrm>
            <a:off x="6233993" y="3093006"/>
            <a:ext cx="149543" cy="246698"/>
          </a:xfrm>
          <a:prstGeom prst="rect">
            <a:avLst/>
          </a:prstGeom>
          <a:noFill/>
          <a:ln/>
        </p:spPr>
        <p:txBody>
          <a:bodyPr wrap="none" lIns="0" tIns="0" rIns="0" bIns="0" rtlCol="0" anchor="t"/>
          <a:lstStyle/>
          <a:p>
            <a:pPr marL="0" indent="0" algn="ctr">
              <a:lnSpc>
                <a:spcPts val="1900"/>
              </a:lnSpc>
              <a:buNone/>
            </a:pPr>
            <a:r>
              <a:rPr lang="en-US" sz="2400">
                <a:solidFill>
                  <a:srgbClr val="746558"/>
                </a:solidFill>
                <a:latin typeface="Gelasio Semi Bold" pitchFamily="34" charset="0"/>
                <a:ea typeface="Gelasio Semi Bold" pitchFamily="34" charset="-122"/>
                <a:cs typeface="Gelasio Semi Bold" pitchFamily="34" charset="-120"/>
              </a:rPr>
              <a:t>2</a:t>
            </a:r>
            <a:endParaRPr lang="en-US" sz="2400"/>
          </a:p>
        </p:txBody>
      </p:sp>
      <p:sp>
        <p:nvSpPr>
          <p:cNvPr id="13" name="Text 10"/>
          <p:cNvSpPr/>
          <p:nvPr/>
        </p:nvSpPr>
        <p:spPr>
          <a:xfrm>
            <a:off x="7256051" y="3021365"/>
            <a:ext cx="3700764" cy="86817"/>
          </a:xfrm>
          <a:prstGeom prst="rect">
            <a:avLst/>
          </a:prstGeom>
          <a:noFill/>
          <a:ln/>
        </p:spPr>
        <p:txBody>
          <a:bodyPr wrap="none" lIns="0" tIns="0" rIns="0" bIns="0" rtlCol="0" anchor="t"/>
          <a:lstStyle/>
          <a:p>
            <a:pPr marL="0" indent="0" algn="l">
              <a:lnSpc>
                <a:spcPts val="2000"/>
              </a:lnSpc>
              <a:buNone/>
            </a:pPr>
            <a:r>
              <a:rPr lang="en-US" sz="2000">
                <a:solidFill>
                  <a:srgbClr val="746558"/>
                </a:solidFill>
                <a:latin typeface="Gelasio Semi Bold" pitchFamily="34" charset="0"/>
                <a:ea typeface="Gelasio Semi Bold" pitchFamily="34" charset="-122"/>
                <a:cs typeface="Gelasio Semi Bold" pitchFamily="34" charset="-120"/>
              </a:rPr>
              <a:t>Multi-Marker Assessment</a:t>
            </a:r>
            <a:endParaRPr lang="en-US" sz="2000"/>
          </a:p>
        </p:txBody>
      </p:sp>
      <p:sp>
        <p:nvSpPr>
          <p:cNvPr id="14" name="Text 11"/>
          <p:cNvSpPr/>
          <p:nvPr/>
        </p:nvSpPr>
        <p:spPr>
          <a:xfrm>
            <a:off x="7213521" y="3366254"/>
            <a:ext cx="6841212" cy="526494"/>
          </a:xfrm>
          <a:prstGeom prst="rect">
            <a:avLst/>
          </a:prstGeom>
          <a:noFill/>
          <a:ln/>
        </p:spPr>
        <p:txBody>
          <a:bodyPr wrap="square" lIns="0" tIns="0" rIns="0" bIns="0" rtlCol="0" anchor="t"/>
          <a:lstStyle/>
          <a:p>
            <a:pPr marL="0" indent="0" algn="l">
              <a:lnSpc>
                <a:spcPts val="2050"/>
              </a:lnSpc>
              <a:buNone/>
            </a:pPr>
            <a:r>
              <a:rPr lang="en-US" sz="1600">
                <a:solidFill>
                  <a:srgbClr val="746558"/>
                </a:solidFill>
                <a:latin typeface="Gelasio" pitchFamily="34" charset="0"/>
                <a:ea typeface="Gelasio" pitchFamily="34" charset="-122"/>
                <a:cs typeface="Gelasio" pitchFamily="34" charset="-120"/>
              </a:rPr>
              <a:t>Emphasize multi-marker assessment approach rather than relying on single indicators like ECG or symptoms.</a:t>
            </a:r>
            <a:endParaRPr lang="en-US" sz="1600"/>
          </a:p>
        </p:txBody>
      </p:sp>
      <p:sp>
        <p:nvSpPr>
          <p:cNvPr id="15" name="Shape 12"/>
          <p:cNvSpPr/>
          <p:nvPr/>
        </p:nvSpPr>
        <p:spPr>
          <a:xfrm>
            <a:off x="6470928" y="4580215"/>
            <a:ext cx="575667" cy="22860"/>
          </a:xfrm>
          <a:prstGeom prst="roundRect">
            <a:avLst>
              <a:gd name="adj" fmla="val 107941"/>
            </a:avLst>
          </a:prstGeom>
          <a:solidFill>
            <a:srgbClr val="D4CEC3"/>
          </a:solidFill>
          <a:ln/>
        </p:spPr>
        <p:txBody>
          <a:bodyPr/>
          <a:lstStyle/>
          <a:p>
            <a:endParaRPr lang="en-US"/>
          </a:p>
        </p:txBody>
      </p:sp>
      <p:sp>
        <p:nvSpPr>
          <p:cNvPr id="16" name="Shape 13"/>
          <p:cNvSpPr/>
          <p:nvPr/>
        </p:nvSpPr>
        <p:spPr>
          <a:xfrm>
            <a:off x="6123742" y="4406622"/>
            <a:ext cx="370046" cy="370046"/>
          </a:xfrm>
          <a:prstGeom prst="roundRect">
            <a:avLst>
              <a:gd name="adj" fmla="val 6668"/>
            </a:avLst>
          </a:prstGeom>
          <a:solidFill>
            <a:srgbClr val="EEE8DD"/>
          </a:solidFill>
          <a:ln/>
        </p:spPr>
        <p:txBody>
          <a:bodyPr/>
          <a:lstStyle/>
          <a:p>
            <a:endParaRPr lang="en-US"/>
          </a:p>
        </p:txBody>
      </p:sp>
      <p:sp>
        <p:nvSpPr>
          <p:cNvPr id="17" name="Text 14"/>
          <p:cNvSpPr/>
          <p:nvPr/>
        </p:nvSpPr>
        <p:spPr>
          <a:xfrm>
            <a:off x="6234351" y="4468297"/>
            <a:ext cx="148709" cy="246698"/>
          </a:xfrm>
          <a:prstGeom prst="rect">
            <a:avLst/>
          </a:prstGeom>
          <a:noFill/>
          <a:ln/>
        </p:spPr>
        <p:txBody>
          <a:bodyPr wrap="none" lIns="0" tIns="0" rIns="0" bIns="0" rtlCol="0" anchor="t"/>
          <a:lstStyle/>
          <a:p>
            <a:pPr marL="0" indent="0" algn="ctr">
              <a:lnSpc>
                <a:spcPts val="1900"/>
              </a:lnSpc>
              <a:buNone/>
            </a:pPr>
            <a:r>
              <a:rPr lang="en-US" sz="2400">
                <a:solidFill>
                  <a:srgbClr val="746558"/>
                </a:solidFill>
                <a:latin typeface="Gelasio Semi Bold" pitchFamily="34" charset="0"/>
                <a:ea typeface="Gelasio Semi Bold" pitchFamily="34" charset="-122"/>
                <a:cs typeface="Gelasio Semi Bold" pitchFamily="34" charset="-120"/>
              </a:rPr>
              <a:t>3</a:t>
            </a:r>
            <a:endParaRPr lang="en-US" sz="2400"/>
          </a:p>
        </p:txBody>
      </p:sp>
      <p:sp>
        <p:nvSpPr>
          <p:cNvPr id="18" name="Text 15"/>
          <p:cNvSpPr/>
          <p:nvPr/>
        </p:nvSpPr>
        <p:spPr>
          <a:xfrm>
            <a:off x="7245418" y="4396656"/>
            <a:ext cx="2821753" cy="76185"/>
          </a:xfrm>
          <a:prstGeom prst="rect">
            <a:avLst/>
          </a:prstGeom>
          <a:noFill/>
          <a:ln/>
        </p:spPr>
        <p:txBody>
          <a:bodyPr wrap="none" lIns="0" tIns="0" rIns="0" bIns="0" rtlCol="0" anchor="t"/>
          <a:lstStyle/>
          <a:p>
            <a:pPr marL="0" indent="0" algn="l">
              <a:lnSpc>
                <a:spcPts val="2000"/>
              </a:lnSpc>
              <a:buNone/>
            </a:pPr>
            <a:r>
              <a:rPr lang="en-US" sz="2000">
                <a:solidFill>
                  <a:srgbClr val="746558"/>
                </a:solidFill>
                <a:latin typeface="Gelasio Semi Bold" pitchFamily="34" charset="0"/>
                <a:ea typeface="Gelasio Semi Bold" pitchFamily="34" charset="-122"/>
                <a:cs typeface="Gelasio Semi Bold" pitchFamily="34" charset="-120"/>
              </a:rPr>
              <a:t>Lower Thresholds</a:t>
            </a:r>
            <a:endParaRPr lang="en-US" sz="2000"/>
          </a:p>
        </p:txBody>
      </p:sp>
      <p:sp>
        <p:nvSpPr>
          <p:cNvPr id="19" name="Text 16"/>
          <p:cNvSpPr/>
          <p:nvPr/>
        </p:nvSpPr>
        <p:spPr>
          <a:xfrm>
            <a:off x="7213521" y="4741545"/>
            <a:ext cx="6841212" cy="263247"/>
          </a:xfrm>
          <a:prstGeom prst="rect">
            <a:avLst/>
          </a:prstGeom>
          <a:noFill/>
          <a:ln/>
        </p:spPr>
        <p:txBody>
          <a:bodyPr wrap="none" lIns="0" tIns="0" rIns="0" bIns="0" rtlCol="0" anchor="t"/>
          <a:lstStyle/>
          <a:p>
            <a:pPr marL="0" indent="0" algn="l">
              <a:lnSpc>
                <a:spcPts val="2050"/>
              </a:lnSpc>
              <a:buNone/>
            </a:pPr>
            <a:r>
              <a:rPr lang="en-US" sz="1600">
                <a:solidFill>
                  <a:srgbClr val="746558"/>
                </a:solidFill>
                <a:latin typeface="Gelasio" pitchFamily="34" charset="0"/>
                <a:ea typeface="Gelasio" pitchFamily="34" charset="-122"/>
                <a:cs typeface="Gelasio" pitchFamily="34" charset="-120"/>
              </a:rPr>
              <a:t>Consider lower thresholds for stress testing in high-risk demographic groups.</a:t>
            </a:r>
            <a:endParaRPr lang="en-US" sz="1600"/>
          </a:p>
        </p:txBody>
      </p:sp>
      <p:sp>
        <p:nvSpPr>
          <p:cNvPr id="20" name="Shape 17"/>
          <p:cNvSpPr/>
          <p:nvPr/>
        </p:nvSpPr>
        <p:spPr>
          <a:xfrm>
            <a:off x="6470928" y="5692259"/>
            <a:ext cx="575667" cy="22860"/>
          </a:xfrm>
          <a:prstGeom prst="roundRect">
            <a:avLst>
              <a:gd name="adj" fmla="val 107941"/>
            </a:avLst>
          </a:prstGeom>
          <a:solidFill>
            <a:srgbClr val="D4CEC3"/>
          </a:solidFill>
          <a:ln/>
        </p:spPr>
        <p:txBody>
          <a:bodyPr/>
          <a:lstStyle/>
          <a:p>
            <a:endParaRPr lang="en-US"/>
          </a:p>
        </p:txBody>
      </p:sp>
      <p:sp>
        <p:nvSpPr>
          <p:cNvPr id="21" name="Shape 18"/>
          <p:cNvSpPr/>
          <p:nvPr/>
        </p:nvSpPr>
        <p:spPr>
          <a:xfrm>
            <a:off x="6123742" y="5518666"/>
            <a:ext cx="370046" cy="370046"/>
          </a:xfrm>
          <a:prstGeom prst="roundRect">
            <a:avLst>
              <a:gd name="adj" fmla="val 6668"/>
            </a:avLst>
          </a:prstGeom>
          <a:solidFill>
            <a:srgbClr val="EEE8DD"/>
          </a:solidFill>
          <a:ln/>
        </p:spPr>
        <p:txBody>
          <a:bodyPr/>
          <a:lstStyle/>
          <a:p>
            <a:endParaRPr lang="en-US"/>
          </a:p>
        </p:txBody>
      </p:sp>
      <p:sp>
        <p:nvSpPr>
          <p:cNvPr id="22" name="Text 19"/>
          <p:cNvSpPr/>
          <p:nvPr/>
        </p:nvSpPr>
        <p:spPr>
          <a:xfrm>
            <a:off x="6231850" y="5580340"/>
            <a:ext cx="153829" cy="246698"/>
          </a:xfrm>
          <a:prstGeom prst="rect">
            <a:avLst/>
          </a:prstGeom>
          <a:noFill/>
          <a:ln/>
        </p:spPr>
        <p:txBody>
          <a:bodyPr wrap="none" lIns="0" tIns="0" rIns="0" bIns="0" rtlCol="0" anchor="t"/>
          <a:lstStyle/>
          <a:p>
            <a:pPr marL="0" indent="0" algn="ctr">
              <a:lnSpc>
                <a:spcPts val="1900"/>
              </a:lnSpc>
              <a:buNone/>
            </a:pPr>
            <a:r>
              <a:rPr lang="en-US" sz="2400">
                <a:solidFill>
                  <a:srgbClr val="746558"/>
                </a:solidFill>
                <a:latin typeface="Gelasio Semi Bold" pitchFamily="34" charset="0"/>
                <a:ea typeface="Gelasio Semi Bold" pitchFamily="34" charset="-122"/>
                <a:cs typeface="Gelasio Semi Bold" pitchFamily="34" charset="-120"/>
              </a:rPr>
              <a:t>4</a:t>
            </a:r>
            <a:endParaRPr lang="en-US" sz="2400"/>
          </a:p>
        </p:txBody>
      </p:sp>
      <p:sp>
        <p:nvSpPr>
          <p:cNvPr id="23" name="Text 20"/>
          <p:cNvSpPr/>
          <p:nvPr/>
        </p:nvSpPr>
        <p:spPr>
          <a:xfrm>
            <a:off x="7213521" y="5498068"/>
            <a:ext cx="2056209" cy="256937"/>
          </a:xfrm>
          <a:prstGeom prst="rect">
            <a:avLst/>
          </a:prstGeom>
          <a:noFill/>
          <a:ln/>
        </p:spPr>
        <p:txBody>
          <a:bodyPr wrap="none" lIns="0" tIns="0" rIns="0" bIns="0" rtlCol="0" anchor="t"/>
          <a:lstStyle/>
          <a:p>
            <a:pPr marL="0" indent="0" algn="l">
              <a:lnSpc>
                <a:spcPts val="2000"/>
              </a:lnSpc>
              <a:buNone/>
            </a:pPr>
            <a:r>
              <a:rPr lang="en-US" sz="2000">
                <a:solidFill>
                  <a:srgbClr val="746558"/>
                </a:solidFill>
                <a:latin typeface="Gelasio Semi Bold" pitchFamily="34" charset="0"/>
                <a:ea typeface="Gelasio Semi Bold" pitchFamily="34" charset="-122"/>
                <a:cs typeface="Gelasio Semi Bold" pitchFamily="34" charset="-120"/>
              </a:rPr>
              <a:t>Heart Rate</a:t>
            </a:r>
            <a:endParaRPr lang="en-US" sz="2000"/>
          </a:p>
        </p:txBody>
      </p:sp>
      <p:sp>
        <p:nvSpPr>
          <p:cNvPr id="24" name="Text 21"/>
          <p:cNvSpPr/>
          <p:nvPr/>
        </p:nvSpPr>
        <p:spPr>
          <a:xfrm>
            <a:off x="7213521" y="5853589"/>
            <a:ext cx="6841212" cy="526494"/>
          </a:xfrm>
          <a:prstGeom prst="rect">
            <a:avLst/>
          </a:prstGeom>
          <a:noFill/>
          <a:ln/>
        </p:spPr>
        <p:txBody>
          <a:bodyPr wrap="square" lIns="0" tIns="0" rIns="0" bIns="0" rtlCol="0" anchor="t"/>
          <a:lstStyle/>
          <a:p>
            <a:pPr marL="0" indent="0" algn="l">
              <a:lnSpc>
                <a:spcPts val="2050"/>
              </a:lnSpc>
              <a:buNone/>
            </a:pPr>
            <a:r>
              <a:rPr lang="en-US" sz="1600">
                <a:solidFill>
                  <a:srgbClr val="746558"/>
                </a:solidFill>
                <a:latin typeface="Gelasio" pitchFamily="34" charset="0"/>
                <a:ea typeface="Gelasio" pitchFamily="34" charset="-122"/>
                <a:cs typeface="Gelasio" pitchFamily="34" charset="-120"/>
              </a:rPr>
              <a:t>Incorporate maximum heart rate as a potential early warning indicator alongside traditional risk factors.</a:t>
            </a:r>
            <a:endParaRPr lang="en-US" sz="1600"/>
          </a:p>
        </p:txBody>
      </p:sp>
      <p:sp>
        <p:nvSpPr>
          <p:cNvPr id="25" name="Text 22"/>
          <p:cNvSpPr/>
          <p:nvPr/>
        </p:nvSpPr>
        <p:spPr>
          <a:xfrm>
            <a:off x="6062067" y="6729532"/>
            <a:ext cx="7992666" cy="526494"/>
          </a:xfrm>
          <a:prstGeom prst="rect">
            <a:avLst/>
          </a:prstGeom>
          <a:noFill/>
          <a:ln/>
        </p:spPr>
        <p:txBody>
          <a:bodyPr wrap="square" lIns="0" tIns="0" rIns="0" bIns="0" rtlCol="0" anchor="t"/>
          <a:lstStyle/>
          <a:p>
            <a:pPr marL="0" indent="0">
              <a:lnSpc>
                <a:spcPts val="2050"/>
              </a:lnSpc>
              <a:buNone/>
            </a:pPr>
            <a:r>
              <a:rPr lang="en-US" sz="1600">
                <a:solidFill>
                  <a:srgbClr val="746558"/>
                </a:solidFill>
                <a:latin typeface="Gelasio" pitchFamily="34" charset="0"/>
                <a:ea typeface="Gelasio" pitchFamily="34" charset="-122"/>
                <a:cs typeface="Gelasio" pitchFamily="34" charset="-120"/>
              </a:rPr>
              <a:t> Patient Demographics and Symptom Patterns: Significant gender imbalance: Males (65-70%) dominate the patient population, suggesting targeted screening programs for men may yield higher detection rates.</a:t>
            </a:r>
            <a:endParaRPr lang="en-US" sz="16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3" name="Text 0"/>
          <p:cNvSpPr/>
          <p:nvPr/>
        </p:nvSpPr>
        <p:spPr>
          <a:xfrm>
            <a:off x="427308" y="377080"/>
            <a:ext cx="13803042" cy="1200150"/>
          </a:xfrm>
          <a:prstGeom prst="rect">
            <a:avLst/>
          </a:prstGeom>
          <a:noFill/>
          <a:ln/>
        </p:spPr>
        <p:txBody>
          <a:bodyPr wrap="square" lIns="0" tIns="0" rIns="0" bIns="0" rtlCol="0" anchor="t"/>
          <a:lstStyle/>
          <a:p>
            <a:pPr marL="0" indent="0">
              <a:lnSpc>
                <a:spcPts val="4700"/>
              </a:lnSpc>
              <a:buNone/>
            </a:pPr>
            <a:r>
              <a:rPr lang="en-US" sz="3750" dirty="0">
                <a:solidFill>
                  <a:srgbClr val="484237"/>
                </a:solidFill>
                <a:latin typeface="Gelasio Semi Bold" pitchFamily="34" charset="0"/>
                <a:ea typeface="Gelasio Semi Bold" pitchFamily="34" charset="-122"/>
                <a:cs typeface="Gelasio Semi Bold" pitchFamily="34" charset="-120"/>
              </a:rPr>
              <a:t>Insights &amp; Business Recommendations</a:t>
            </a:r>
            <a:endParaRPr lang="en-US" sz="3750" dirty="0"/>
          </a:p>
        </p:txBody>
      </p:sp>
      <p:pic>
        <p:nvPicPr>
          <p:cNvPr id="4" name="Image 1" descr="preencoded.png"/>
          <p:cNvPicPr>
            <a:picLocks noChangeAspect="1"/>
          </p:cNvPicPr>
          <p:nvPr/>
        </p:nvPicPr>
        <p:blipFill>
          <a:blip r:embed="rId3"/>
          <a:stretch>
            <a:fillRect/>
          </a:stretch>
        </p:blipFill>
        <p:spPr>
          <a:xfrm>
            <a:off x="427308" y="1865242"/>
            <a:ext cx="960120" cy="1413391"/>
          </a:xfrm>
          <a:prstGeom prst="rect">
            <a:avLst/>
          </a:prstGeom>
        </p:spPr>
      </p:pic>
      <p:sp>
        <p:nvSpPr>
          <p:cNvPr id="5" name="Text 1"/>
          <p:cNvSpPr/>
          <p:nvPr/>
        </p:nvSpPr>
        <p:spPr>
          <a:xfrm>
            <a:off x="1675440" y="2057171"/>
            <a:ext cx="3779539" cy="257508"/>
          </a:xfrm>
          <a:prstGeom prst="rect">
            <a:avLst/>
          </a:prstGeom>
          <a:noFill/>
          <a:ln/>
        </p:spPr>
        <p:txBody>
          <a:bodyPr wrap="none" lIns="0" tIns="0" rIns="0" bIns="0" rtlCol="0" anchor="t"/>
          <a:lstStyle/>
          <a:p>
            <a:pPr marL="0" indent="0" algn="l">
              <a:lnSpc>
                <a:spcPts val="2350"/>
              </a:lnSpc>
              <a:buNone/>
            </a:pPr>
            <a:r>
              <a:rPr lang="en-US" sz="2400">
                <a:solidFill>
                  <a:srgbClr val="746558"/>
                </a:solidFill>
                <a:latin typeface="Gelasio Semi Bold" pitchFamily="34" charset="0"/>
                <a:ea typeface="Gelasio Semi Bold" pitchFamily="34" charset="-122"/>
                <a:cs typeface="Gelasio Semi Bold" pitchFamily="34" charset="-120"/>
              </a:rPr>
              <a:t>Insurance Companies</a:t>
            </a:r>
            <a:endParaRPr lang="en-US" sz="2400"/>
          </a:p>
        </p:txBody>
      </p:sp>
      <p:sp>
        <p:nvSpPr>
          <p:cNvPr id="6" name="Text 2"/>
          <p:cNvSpPr/>
          <p:nvPr/>
        </p:nvSpPr>
        <p:spPr>
          <a:xfrm>
            <a:off x="1675440" y="2536137"/>
            <a:ext cx="6360266" cy="582465"/>
          </a:xfrm>
          <a:prstGeom prst="rect">
            <a:avLst/>
          </a:prstGeom>
          <a:noFill/>
          <a:ln/>
        </p:spPr>
        <p:txBody>
          <a:bodyPr wrap="square" lIns="0" tIns="0" rIns="0" bIns="0" rtlCol="0" anchor="t"/>
          <a:lstStyle/>
          <a:p>
            <a:pPr marL="0" indent="0" algn="l">
              <a:lnSpc>
                <a:spcPts val="2400"/>
              </a:lnSpc>
              <a:buNone/>
            </a:pPr>
            <a:r>
              <a:rPr lang="en-US" sz="2000">
                <a:solidFill>
                  <a:srgbClr val="746558"/>
                </a:solidFill>
                <a:latin typeface="Gelasio" pitchFamily="34" charset="0"/>
                <a:ea typeface="Gelasio" pitchFamily="34" charset="-122"/>
                <a:cs typeface="Gelasio" pitchFamily="34" charset="-120"/>
              </a:rPr>
              <a:t>Implement dynamic, risk-based premium models using predictive heart disease risk factors.</a:t>
            </a:r>
            <a:endParaRPr lang="en-US" sz="2000"/>
          </a:p>
        </p:txBody>
      </p:sp>
      <p:pic>
        <p:nvPicPr>
          <p:cNvPr id="7" name="Image 2" descr="preencoded.png"/>
          <p:cNvPicPr>
            <a:picLocks noChangeAspect="1"/>
          </p:cNvPicPr>
          <p:nvPr/>
        </p:nvPicPr>
        <p:blipFill>
          <a:blip r:embed="rId4"/>
          <a:stretch>
            <a:fillRect/>
          </a:stretch>
        </p:blipFill>
        <p:spPr>
          <a:xfrm>
            <a:off x="427308" y="3278633"/>
            <a:ext cx="960120" cy="1413391"/>
          </a:xfrm>
          <a:prstGeom prst="rect">
            <a:avLst/>
          </a:prstGeom>
        </p:spPr>
      </p:pic>
      <p:sp>
        <p:nvSpPr>
          <p:cNvPr id="8" name="Text 3"/>
          <p:cNvSpPr/>
          <p:nvPr/>
        </p:nvSpPr>
        <p:spPr>
          <a:xfrm>
            <a:off x="1675440" y="3470562"/>
            <a:ext cx="4966043" cy="161815"/>
          </a:xfrm>
          <a:prstGeom prst="rect">
            <a:avLst/>
          </a:prstGeom>
          <a:noFill/>
          <a:ln/>
        </p:spPr>
        <p:txBody>
          <a:bodyPr wrap="none" lIns="0" tIns="0" rIns="0" bIns="0" rtlCol="0" anchor="t"/>
          <a:lstStyle/>
          <a:p>
            <a:pPr marL="0" indent="0" algn="l">
              <a:lnSpc>
                <a:spcPts val="2350"/>
              </a:lnSpc>
              <a:buNone/>
            </a:pPr>
            <a:r>
              <a:rPr lang="en-US" sz="2400">
                <a:solidFill>
                  <a:srgbClr val="746558"/>
                </a:solidFill>
                <a:latin typeface="Gelasio Semi Bold" pitchFamily="34" charset="0"/>
                <a:ea typeface="Gelasio Semi Bold" pitchFamily="34" charset="-122"/>
                <a:cs typeface="Gelasio Semi Bold" pitchFamily="34" charset="-120"/>
              </a:rPr>
              <a:t>Wearable Tech &amp; AI Diagnostics</a:t>
            </a:r>
            <a:endParaRPr lang="en-US" sz="2400"/>
          </a:p>
        </p:txBody>
      </p:sp>
      <p:sp>
        <p:nvSpPr>
          <p:cNvPr id="9" name="Text 4"/>
          <p:cNvSpPr/>
          <p:nvPr/>
        </p:nvSpPr>
        <p:spPr>
          <a:xfrm>
            <a:off x="1675440" y="3949528"/>
            <a:ext cx="6360266" cy="582465"/>
          </a:xfrm>
          <a:prstGeom prst="rect">
            <a:avLst/>
          </a:prstGeom>
          <a:noFill/>
          <a:ln/>
        </p:spPr>
        <p:txBody>
          <a:bodyPr wrap="square" lIns="0" tIns="0" rIns="0" bIns="0" rtlCol="0" anchor="t"/>
          <a:lstStyle/>
          <a:p>
            <a:pPr marL="0" indent="0" algn="l">
              <a:lnSpc>
                <a:spcPts val="2400"/>
              </a:lnSpc>
              <a:buNone/>
            </a:pPr>
            <a:r>
              <a:rPr lang="en-US" sz="2000">
                <a:solidFill>
                  <a:srgbClr val="746558"/>
                </a:solidFill>
                <a:latin typeface="Gelasio" pitchFamily="34" charset="0"/>
                <a:ea typeface="Gelasio" pitchFamily="34" charset="-122"/>
                <a:cs typeface="Gelasio" pitchFamily="34" charset="-120"/>
              </a:rPr>
              <a:t>Enhance ECG monitoring tools with ST slope and Oldpeak depression analysis.</a:t>
            </a:r>
            <a:endParaRPr lang="en-US" sz="2000"/>
          </a:p>
        </p:txBody>
      </p:sp>
      <p:pic>
        <p:nvPicPr>
          <p:cNvPr id="10" name="Image 3" descr="preencoded.png"/>
          <p:cNvPicPr>
            <a:picLocks noChangeAspect="1"/>
          </p:cNvPicPr>
          <p:nvPr/>
        </p:nvPicPr>
        <p:blipFill>
          <a:blip r:embed="rId5"/>
          <a:stretch>
            <a:fillRect/>
          </a:stretch>
        </p:blipFill>
        <p:spPr>
          <a:xfrm>
            <a:off x="427308" y="4692024"/>
            <a:ext cx="960120" cy="1413391"/>
          </a:xfrm>
          <a:prstGeom prst="rect">
            <a:avLst/>
          </a:prstGeom>
        </p:spPr>
      </p:pic>
      <p:sp>
        <p:nvSpPr>
          <p:cNvPr id="11" name="Text 5"/>
          <p:cNvSpPr/>
          <p:nvPr/>
        </p:nvSpPr>
        <p:spPr>
          <a:xfrm>
            <a:off x="1675440" y="4883953"/>
            <a:ext cx="3914016" cy="300038"/>
          </a:xfrm>
          <a:prstGeom prst="rect">
            <a:avLst/>
          </a:prstGeom>
          <a:noFill/>
          <a:ln/>
        </p:spPr>
        <p:txBody>
          <a:bodyPr wrap="none" lIns="0" tIns="0" rIns="0" bIns="0" rtlCol="0" anchor="t"/>
          <a:lstStyle/>
          <a:p>
            <a:pPr marL="0" indent="0" algn="l">
              <a:lnSpc>
                <a:spcPts val="2350"/>
              </a:lnSpc>
              <a:buNone/>
            </a:pPr>
            <a:r>
              <a:rPr lang="en-US" sz="2400">
                <a:solidFill>
                  <a:srgbClr val="746558"/>
                </a:solidFill>
                <a:latin typeface="Gelasio Semi Bold" pitchFamily="34" charset="0"/>
                <a:ea typeface="Gelasio Semi Bold" pitchFamily="34" charset="-122"/>
                <a:cs typeface="Gelasio Semi Bold" pitchFamily="34" charset="-120"/>
              </a:rPr>
              <a:t>Public Health Initiatives</a:t>
            </a:r>
            <a:endParaRPr lang="en-US" sz="2400"/>
          </a:p>
        </p:txBody>
      </p:sp>
      <p:sp>
        <p:nvSpPr>
          <p:cNvPr id="12" name="Text 6"/>
          <p:cNvSpPr/>
          <p:nvPr/>
        </p:nvSpPr>
        <p:spPr>
          <a:xfrm>
            <a:off x="1675440" y="5362919"/>
            <a:ext cx="6370899" cy="476141"/>
          </a:xfrm>
          <a:prstGeom prst="rect">
            <a:avLst/>
          </a:prstGeom>
          <a:noFill/>
          <a:ln/>
        </p:spPr>
        <p:txBody>
          <a:bodyPr wrap="square" lIns="0" tIns="0" rIns="0" bIns="0" rtlCol="0" anchor="t"/>
          <a:lstStyle/>
          <a:p>
            <a:pPr marL="0" indent="0" algn="l">
              <a:lnSpc>
                <a:spcPts val="2400"/>
              </a:lnSpc>
              <a:buNone/>
            </a:pPr>
            <a:r>
              <a:rPr lang="en-US" sz="2000">
                <a:solidFill>
                  <a:srgbClr val="746558"/>
                </a:solidFill>
                <a:latin typeface="Gelasio" pitchFamily="34" charset="0"/>
                <a:ea typeface="Gelasio" pitchFamily="34" charset="-122"/>
                <a:cs typeface="Gelasio" pitchFamily="34" charset="-120"/>
              </a:rPr>
              <a:t>Focus awareness campaigns on older adults and high-risk groups to promote early prevention.</a:t>
            </a:r>
            <a:endParaRPr lang="en-US" sz="2000"/>
          </a:p>
        </p:txBody>
      </p:sp>
      <p:sp>
        <p:nvSpPr>
          <p:cNvPr id="13" name="Text 7"/>
          <p:cNvSpPr/>
          <p:nvPr/>
        </p:nvSpPr>
        <p:spPr>
          <a:xfrm>
            <a:off x="427308" y="6321395"/>
            <a:ext cx="7799784" cy="1228725"/>
          </a:xfrm>
          <a:prstGeom prst="rect">
            <a:avLst/>
          </a:prstGeom>
          <a:noFill/>
          <a:ln/>
        </p:spPr>
        <p:txBody>
          <a:bodyPr wrap="square" lIns="0" tIns="0" rIns="0" bIns="0" rtlCol="0" anchor="t"/>
          <a:lstStyle/>
          <a:p>
            <a:pPr marL="0" indent="0">
              <a:lnSpc>
                <a:spcPts val="2400"/>
              </a:lnSpc>
              <a:buNone/>
            </a:pPr>
            <a:endParaRPr lang="en-US" sz="1500">
              <a:solidFill>
                <a:srgbClr val="746558"/>
              </a:solidFill>
              <a:latin typeface="Gelasio"/>
              <a:cs typeface="Gelasio"/>
            </a:endParaRPr>
          </a:p>
        </p:txBody>
      </p:sp>
      <p:pic>
        <p:nvPicPr>
          <p:cNvPr id="4098" name="Picture 2" descr="A professional infographic illustrating 'Insights &amp; Business Recommendations' with icons representing data analysis, strategy, business growth, and decision-making. The design should be clean, modern, and visually appealing, using a corporate color scheme.">
            <a:extLst>
              <a:ext uri="{FF2B5EF4-FFF2-40B4-BE49-F238E27FC236}">
                <a16:creationId xmlns:a16="http://schemas.microsoft.com/office/drawing/2014/main" id="{493751EA-28BA-503D-399A-CD2281D9141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20297" y="1407109"/>
            <a:ext cx="6229350" cy="597289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137115-4C46-ED90-C3C8-2D271E51E5BC}"/>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EC785C08-FAE4-9992-7DCC-819FAAD2D712}"/>
              </a:ext>
            </a:extLst>
          </p:cNvPr>
          <p:cNvSpPr/>
          <p:nvPr/>
        </p:nvSpPr>
        <p:spPr>
          <a:xfrm>
            <a:off x="353523" y="460482"/>
            <a:ext cx="7556421" cy="1148185"/>
          </a:xfrm>
          <a:prstGeom prst="rect">
            <a:avLst/>
          </a:prstGeom>
          <a:noFill/>
          <a:ln/>
        </p:spPr>
        <p:txBody>
          <a:bodyPr wrap="square" lIns="0" tIns="0" rIns="0" bIns="0" rtlCol="0" anchor="t"/>
          <a:lstStyle/>
          <a:p>
            <a:pPr>
              <a:lnSpc>
                <a:spcPts val="5550"/>
              </a:lnSpc>
            </a:pPr>
            <a:r>
              <a:rPr lang="en-US" sz="4450" dirty="0">
                <a:solidFill>
                  <a:srgbClr val="484237"/>
                </a:solidFill>
                <a:latin typeface="Gelasio Semi Bold"/>
                <a:cs typeface="Gelasio Semi Bold"/>
              </a:rPr>
              <a:t>Why is it important?</a:t>
            </a:r>
          </a:p>
        </p:txBody>
      </p:sp>
      <p:sp>
        <p:nvSpPr>
          <p:cNvPr id="4" name="Text 1">
            <a:extLst>
              <a:ext uri="{FF2B5EF4-FFF2-40B4-BE49-F238E27FC236}">
                <a16:creationId xmlns:a16="http://schemas.microsoft.com/office/drawing/2014/main" id="{99A78022-CDEA-6CD7-BB5E-313368FDBD42}"/>
              </a:ext>
            </a:extLst>
          </p:cNvPr>
          <p:cNvSpPr/>
          <p:nvPr/>
        </p:nvSpPr>
        <p:spPr>
          <a:xfrm>
            <a:off x="6454246" y="2240510"/>
            <a:ext cx="7112897" cy="3748580"/>
          </a:xfrm>
          <a:prstGeom prst="rect">
            <a:avLst/>
          </a:prstGeom>
          <a:noFill/>
          <a:ln/>
        </p:spPr>
        <p:txBody>
          <a:bodyPr wrap="square" lIns="0" tIns="0" rIns="0" bIns="0" rtlCol="0" anchor="t"/>
          <a:lstStyle/>
          <a:p>
            <a:pPr>
              <a:spcBef>
                <a:spcPct val="0"/>
              </a:spcBef>
              <a:spcAft>
                <a:spcPct val="0"/>
              </a:spcAft>
              <a:buFont typeface="Arial"/>
              <a:buChar char="•"/>
            </a:pPr>
            <a:r>
              <a:rPr lang="en-US" sz="2400" b="1" dirty="0">
                <a:latin typeface="Arial"/>
                <a:cs typeface="Arial"/>
              </a:rPr>
              <a:t>Cardiovascular diseases (CVDs)</a:t>
            </a:r>
            <a:r>
              <a:rPr lang="en-US" sz="2400" dirty="0">
                <a:latin typeface="Arial"/>
                <a:cs typeface="Arial"/>
              </a:rPr>
              <a:t> are the leading cause of death worldwide (~31% of global mortality).</a:t>
            </a:r>
          </a:p>
          <a:p>
            <a:pPr>
              <a:spcBef>
                <a:spcPct val="0"/>
              </a:spcBef>
              <a:spcAft>
                <a:spcPct val="0"/>
              </a:spcAft>
              <a:buFont typeface="Arial"/>
              <a:buChar char="•"/>
            </a:pPr>
            <a:endParaRPr lang="en-US" sz="2400" dirty="0">
              <a:solidFill>
                <a:srgbClr val="000000"/>
              </a:solidFill>
              <a:latin typeface="Arial"/>
              <a:cs typeface="Arial"/>
            </a:endParaRPr>
          </a:p>
          <a:p>
            <a:pPr>
              <a:spcBef>
                <a:spcPct val="0"/>
              </a:spcBef>
              <a:spcAft>
                <a:spcPct val="0"/>
              </a:spcAft>
              <a:buFont typeface="Arial"/>
              <a:buChar char="•"/>
            </a:pPr>
            <a:r>
              <a:rPr lang="en-US" sz="2400" dirty="0">
                <a:latin typeface="Arial"/>
                <a:cs typeface="Arial"/>
              </a:rPr>
              <a:t>Early detection is crucial for reducing fatalities. </a:t>
            </a:r>
          </a:p>
          <a:p>
            <a:pPr>
              <a:spcBef>
                <a:spcPct val="0"/>
              </a:spcBef>
              <a:spcAft>
                <a:spcPct val="0"/>
              </a:spcAft>
              <a:buFont typeface="Arial"/>
              <a:buChar char="•"/>
            </a:pPr>
            <a:endParaRPr lang="en-US" sz="2400" dirty="0">
              <a:solidFill>
                <a:srgbClr val="000000"/>
              </a:solidFill>
              <a:latin typeface="Arial"/>
              <a:cs typeface="Arial"/>
            </a:endParaRPr>
          </a:p>
          <a:p>
            <a:pPr>
              <a:spcBef>
                <a:spcPct val="0"/>
              </a:spcBef>
              <a:spcAft>
                <a:spcPct val="0"/>
              </a:spcAft>
              <a:buFont typeface="Arial"/>
              <a:buChar char="•"/>
            </a:pPr>
            <a:r>
              <a:rPr lang="en-US" sz="2400" dirty="0">
                <a:solidFill>
                  <a:srgbClr val="404040"/>
                </a:solidFill>
                <a:latin typeface="Franklin Gothic Medium"/>
                <a:cs typeface="Gelasio"/>
              </a:rPr>
              <a:t>Traditional methods are time-consuming and expertise-dependent.</a:t>
            </a:r>
            <a:endParaRPr lang="en-US" dirty="0"/>
          </a:p>
        </p:txBody>
      </p:sp>
      <p:pic>
        <p:nvPicPr>
          <p:cNvPr id="5124" name="Picture 4" descr="Cardiovascular Disease Concept Icon ...">
            <a:extLst>
              <a:ext uri="{FF2B5EF4-FFF2-40B4-BE49-F238E27FC236}">
                <a16:creationId xmlns:a16="http://schemas.microsoft.com/office/drawing/2014/main" id="{B8B47651-5BE6-4BEB-7623-55AAA45B0E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923" y="1608667"/>
            <a:ext cx="5775847" cy="58016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55120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88A78A-BD51-A77D-E169-82F1E26D11C0}"/>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939CCF94-A068-E7D0-5B6C-427E268406D4}"/>
              </a:ext>
            </a:extLst>
          </p:cNvPr>
          <p:cNvSpPr/>
          <p:nvPr/>
        </p:nvSpPr>
        <p:spPr>
          <a:xfrm>
            <a:off x="310658" y="366712"/>
            <a:ext cx="7693343" cy="1295400"/>
          </a:xfrm>
          <a:prstGeom prst="rect">
            <a:avLst/>
          </a:prstGeom>
          <a:noFill/>
          <a:ln/>
        </p:spPr>
        <p:txBody>
          <a:bodyPr wrap="square" lIns="0" tIns="0" rIns="0" bIns="0" rtlCol="0" anchor="t"/>
          <a:lstStyle/>
          <a:p>
            <a:pPr>
              <a:lnSpc>
                <a:spcPts val="5050"/>
              </a:lnSpc>
            </a:pPr>
            <a:r>
              <a:rPr lang="en-US" sz="4050" dirty="0">
                <a:solidFill>
                  <a:srgbClr val="484237"/>
                </a:solidFill>
                <a:latin typeface="Gelasio Semi Bold"/>
                <a:cs typeface="Gelasio Semi Bold"/>
              </a:rPr>
              <a:t>Research questions</a:t>
            </a:r>
            <a:endParaRPr lang="en-US" sz="4050" dirty="0"/>
          </a:p>
        </p:txBody>
      </p:sp>
      <p:sp>
        <p:nvSpPr>
          <p:cNvPr id="10" name="Shape 7">
            <a:extLst>
              <a:ext uri="{FF2B5EF4-FFF2-40B4-BE49-F238E27FC236}">
                <a16:creationId xmlns:a16="http://schemas.microsoft.com/office/drawing/2014/main" id="{87829C7C-C05C-4EF0-224B-A096ADADCCAC}"/>
              </a:ext>
            </a:extLst>
          </p:cNvPr>
          <p:cNvSpPr/>
          <p:nvPr/>
        </p:nvSpPr>
        <p:spPr>
          <a:xfrm>
            <a:off x="5520614" y="1921536"/>
            <a:ext cx="8799128" cy="5332122"/>
          </a:xfrm>
          <a:prstGeom prst="roundRect">
            <a:avLst>
              <a:gd name="adj" fmla="val 2038"/>
            </a:avLst>
          </a:prstGeom>
          <a:solidFill>
            <a:srgbClr val="EEE8DD"/>
          </a:solidFill>
          <a:ln/>
        </p:spPr>
        <p:txBody>
          <a:bodyPr/>
          <a:lstStyle/>
          <a:p>
            <a:endParaRPr lang="en-US"/>
          </a:p>
        </p:txBody>
      </p:sp>
      <p:sp>
        <p:nvSpPr>
          <p:cNvPr id="11" name="Text 8">
            <a:extLst>
              <a:ext uri="{FF2B5EF4-FFF2-40B4-BE49-F238E27FC236}">
                <a16:creationId xmlns:a16="http://schemas.microsoft.com/office/drawing/2014/main" id="{AE6AFFF4-D387-03CD-E987-63BF3A111D4A}"/>
              </a:ext>
            </a:extLst>
          </p:cNvPr>
          <p:cNvSpPr/>
          <p:nvPr/>
        </p:nvSpPr>
        <p:spPr>
          <a:xfrm>
            <a:off x="5940433" y="1607710"/>
            <a:ext cx="3470131" cy="313217"/>
          </a:xfrm>
          <a:prstGeom prst="rect">
            <a:avLst/>
          </a:prstGeom>
          <a:noFill/>
          <a:ln/>
        </p:spPr>
        <p:txBody>
          <a:bodyPr wrap="none" lIns="0" tIns="0" rIns="0" bIns="0" rtlCol="0" anchor="t"/>
          <a:lstStyle/>
          <a:p>
            <a:pPr marL="0" indent="0">
              <a:lnSpc>
                <a:spcPts val="2500"/>
              </a:lnSpc>
              <a:buNone/>
            </a:pPr>
            <a:endParaRPr lang="en-US" sz="2400">
              <a:latin typeface="Gelasio Semi Bold"/>
              <a:ea typeface="Calibri"/>
              <a:cs typeface="Gelasio Semi Bold"/>
            </a:endParaRPr>
          </a:p>
        </p:txBody>
      </p:sp>
      <p:sp>
        <p:nvSpPr>
          <p:cNvPr id="12" name="Text 9">
            <a:extLst>
              <a:ext uri="{FF2B5EF4-FFF2-40B4-BE49-F238E27FC236}">
                <a16:creationId xmlns:a16="http://schemas.microsoft.com/office/drawing/2014/main" id="{AD5BDC09-C8FB-812C-C080-AE77A6D2A598}"/>
              </a:ext>
            </a:extLst>
          </p:cNvPr>
          <p:cNvSpPr/>
          <p:nvPr/>
        </p:nvSpPr>
        <p:spPr>
          <a:xfrm>
            <a:off x="5823475" y="2792249"/>
            <a:ext cx="7831897" cy="4211709"/>
          </a:xfrm>
          <a:prstGeom prst="rect">
            <a:avLst/>
          </a:prstGeom>
          <a:noFill/>
          <a:ln/>
        </p:spPr>
        <p:txBody>
          <a:bodyPr wrap="square" lIns="0" tIns="0" rIns="0" bIns="0" rtlCol="0" anchor="t"/>
          <a:lstStyle/>
          <a:p>
            <a:pPr marL="342900" indent="-342900">
              <a:buFont typeface="Arial"/>
              <a:buChar char="•"/>
            </a:pPr>
            <a:r>
              <a:rPr lang="en-US" sz="2800" dirty="0">
                <a:solidFill>
                  <a:srgbClr val="746558"/>
                </a:solidFill>
                <a:latin typeface="Gelasio"/>
                <a:ea typeface="Calibri"/>
                <a:cs typeface="Gelasio"/>
              </a:rPr>
              <a:t>How can machine learning improve early CVD detection?</a:t>
            </a:r>
          </a:p>
          <a:p>
            <a:pPr marL="342900" indent="-342900">
              <a:buFont typeface="Arial"/>
              <a:buChar char="•"/>
            </a:pPr>
            <a:r>
              <a:rPr lang="en-US" sz="2800" dirty="0">
                <a:solidFill>
                  <a:srgbClr val="746558"/>
                </a:solidFill>
                <a:latin typeface="Gelasio"/>
                <a:ea typeface="Calibri"/>
                <a:cs typeface="Gelasio"/>
              </a:rPr>
              <a:t>How does age influence CVD risk across gender?</a:t>
            </a:r>
          </a:p>
          <a:p>
            <a:pPr marL="342900" indent="-342900">
              <a:buFont typeface="Arial"/>
              <a:buChar char="•"/>
            </a:pPr>
            <a:r>
              <a:rPr lang="en-US" sz="2800" dirty="0">
                <a:solidFill>
                  <a:srgbClr val="746558"/>
                </a:solidFill>
                <a:latin typeface="Gelasio"/>
                <a:ea typeface="Calibri"/>
                <a:cs typeface="Gelasio"/>
              </a:rPr>
              <a:t>Do chest pain and exercise-induced angina increase risk?</a:t>
            </a:r>
          </a:p>
          <a:p>
            <a:pPr marL="342900" indent="-342900">
              <a:buFont typeface="Arial"/>
              <a:buChar char="•"/>
            </a:pPr>
            <a:r>
              <a:rPr lang="en-US" sz="2800" dirty="0">
                <a:solidFill>
                  <a:srgbClr val="746558"/>
                </a:solidFill>
                <a:latin typeface="Gelasio"/>
                <a:ea typeface="Calibri"/>
                <a:cs typeface="Gelasio"/>
              </a:rPr>
              <a:t>What role does resting ECG play in risk identification?</a:t>
            </a:r>
          </a:p>
          <a:p>
            <a:pPr marL="342900" indent="-342900">
              <a:buFont typeface="Arial"/>
              <a:buChar char="•"/>
            </a:pPr>
            <a:r>
              <a:rPr lang="en-US" sz="2800" dirty="0">
                <a:solidFill>
                  <a:srgbClr val="746558"/>
                </a:solidFill>
                <a:latin typeface="Gelasio"/>
                <a:ea typeface="Calibri"/>
                <a:cs typeface="Gelasio"/>
              </a:rPr>
              <a:t>What patterns exist between old peak depression and heart disease occurrence?</a:t>
            </a:r>
          </a:p>
          <a:p>
            <a:pPr marL="342900" indent="-342900">
              <a:buFont typeface="Arial"/>
              <a:buChar char="•"/>
            </a:pPr>
            <a:endParaRPr lang="en-US" sz="2400" dirty="0">
              <a:solidFill>
                <a:srgbClr val="746558"/>
              </a:solidFill>
              <a:latin typeface="Gelasio"/>
              <a:ea typeface="Calibri"/>
              <a:cs typeface="Gelasio"/>
            </a:endParaRPr>
          </a:p>
          <a:p>
            <a:pPr marL="342900" indent="-342900">
              <a:buFont typeface="Arial"/>
              <a:buChar char="•"/>
            </a:pPr>
            <a:endParaRPr lang="en-US" sz="2400" dirty="0">
              <a:solidFill>
                <a:srgbClr val="746558"/>
              </a:solidFill>
              <a:latin typeface="Gelasio"/>
              <a:ea typeface="Calibri"/>
              <a:cs typeface="Gelasio"/>
            </a:endParaRPr>
          </a:p>
        </p:txBody>
      </p:sp>
      <p:pic>
        <p:nvPicPr>
          <p:cNvPr id="2050" name="Picture 2" descr="An infographic-style image representing research questions for a healthcare data science study. The image includes a glowing lightbulb at the center, symbolizing inquiry, surrounded by interconnected nodes with question marks. Icons such as a heart with an ECG line, a data graph, a magnifying glass, and a medical report are linked to the central theme. The background is a soft gradient, giving a professional and modern look, suitable for a research presentation.">
            <a:extLst>
              <a:ext uri="{FF2B5EF4-FFF2-40B4-BE49-F238E27FC236}">
                <a16:creationId xmlns:a16="http://schemas.microsoft.com/office/drawing/2014/main" id="{57492AB2-F17A-7CB1-BD8B-C4C18CA883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6" y="1691944"/>
            <a:ext cx="5072062" cy="55232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6791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667284-727B-417E-FE2B-A6AD16472A63}"/>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EE994EA0-1436-FE76-5AB9-8B047011AEB2}"/>
              </a:ext>
            </a:extLst>
          </p:cNvPr>
          <p:cNvSpPr/>
          <p:nvPr/>
        </p:nvSpPr>
        <p:spPr>
          <a:xfrm>
            <a:off x="587454" y="337900"/>
            <a:ext cx="7693343" cy="1295400"/>
          </a:xfrm>
          <a:prstGeom prst="rect">
            <a:avLst/>
          </a:prstGeom>
          <a:noFill/>
          <a:ln/>
        </p:spPr>
        <p:txBody>
          <a:bodyPr wrap="square" lIns="0" tIns="0" rIns="0" bIns="0" rtlCol="0" anchor="t"/>
          <a:lstStyle/>
          <a:p>
            <a:pPr marL="0" indent="0">
              <a:lnSpc>
                <a:spcPts val="5050"/>
              </a:lnSpc>
              <a:buNone/>
            </a:pPr>
            <a:r>
              <a:rPr lang="en-US" sz="4050" dirty="0">
                <a:solidFill>
                  <a:srgbClr val="484237"/>
                </a:solidFill>
                <a:latin typeface="Gelasio Semi Bold" pitchFamily="34" charset="0"/>
                <a:ea typeface="Gelasio Semi Bold" pitchFamily="34" charset="-122"/>
                <a:cs typeface="Gelasio Semi Bold" pitchFamily="34" charset="-120"/>
              </a:rPr>
              <a:t>Dataset Description</a:t>
            </a:r>
            <a:endParaRPr lang="en-US" sz="4050" dirty="0"/>
          </a:p>
        </p:txBody>
      </p:sp>
      <p:sp>
        <p:nvSpPr>
          <p:cNvPr id="10" name="Shape 7">
            <a:extLst>
              <a:ext uri="{FF2B5EF4-FFF2-40B4-BE49-F238E27FC236}">
                <a16:creationId xmlns:a16="http://schemas.microsoft.com/office/drawing/2014/main" id="{808E3C0F-6C65-DF63-E22F-E2D909578E52}"/>
              </a:ext>
            </a:extLst>
          </p:cNvPr>
          <p:cNvSpPr/>
          <p:nvPr/>
        </p:nvSpPr>
        <p:spPr>
          <a:xfrm>
            <a:off x="5605673" y="1719518"/>
            <a:ext cx="8650273" cy="4630373"/>
          </a:xfrm>
          <a:prstGeom prst="roundRect">
            <a:avLst>
              <a:gd name="adj" fmla="val 2038"/>
            </a:avLst>
          </a:prstGeom>
          <a:solidFill>
            <a:srgbClr val="EEE8DD"/>
          </a:solidFill>
          <a:ln/>
        </p:spPr>
        <p:txBody>
          <a:bodyPr/>
          <a:lstStyle/>
          <a:p>
            <a:endParaRPr lang="en-US"/>
          </a:p>
        </p:txBody>
      </p:sp>
      <p:sp>
        <p:nvSpPr>
          <p:cNvPr id="11" name="Text 8">
            <a:extLst>
              <a:ext uri="{FF2B5EF4-FFF2-40B4-BE49-F238E27FC236}">
                <a16:creationId xmlns:a16="http://schemas.microsoft.com/office/drawing/2014/main" id="{69FB2EEF-7FAF-3C97-4053-EC399B7B6374}"/>
              </a:ext>
            </a:extLst>
          </p:cNvPr>
          <p:cNvSpPr/>
          <p:nvPr/>
        </p:nvSpPr>
        <p:spPr>
          <a:xfrm>
            <a:off x="5940433" y="1607710"/>
            <a:ext cx="3470131" cy="313217"/>
          </a:xfrm>
          <a:prstGeom prst="rect">
            <a:avLst/>
          </a:prstGeom>
          <a:noFill/>
          <a:ln/>
        </p:spPr>
        <p:txBody>
          <a:bodyPr wrap="none" lIns="0" tIns="0" rIns="0" bIns="0" rtlCol="0" anchor="t"/>
          <a:lstStyle/>
          <a:p>
            <a:pPr marL="0" indent="0">
              <a:lnSpc>
                <a:spcPts val="2500"/>
              </a:lnSpc>
              <a:buNone/>
            </a:pPr>
            <a:endParaRPr lang="en-US" sz="2400" dirty="0">
              <a:latin typeface="Gelasio Semi Bold"/>
              <a:ea typeface="Calibri"/>
              <a:cs typeface="Gelasio Semi Bold"/>
            </a:endParaRPr>
          </a:p>
        </p:txBody>
      </p:sp>
      <p:sp>
        <p:nvSpPr>
          <p:cNvPr id="12" name="Text 9">
            <a:extLst>
              <a:ext uri="{FF2B5EF4-FFF2-40B4-BE49-F238E27FC236}">
                <a16:creationId xmlns:a16="http://schemas.microsoft.com/office/drawing/2014/main" id="{2CC43633-01B9-E081-AF4C-F82A41CE7708}"/>
              </a:ext>
            </a:extLst>
          </p:cNvPr>
          <p:cNvSpPr/>
          <p:nvPr/>
        </p:nvSpPr>
        <p:spPr>
          <a:xfrm>
            <a:off x="5812842" y="1973542"/>
            <a:ext cx="7523553" cy="4179811"/>
          </a:xfrm>
          <a:prstGeom prst="rect">
            <a:avLst/>
          </a:prstGeom>
          <a:noFill/>
          <a:ln/>
        </p:spPr>
        <p:txBody>
          <a:bodyPr wrap="square" lIns="0" tIns="0" rIns="0" bIns="0" rtlCol="0" anchor="t"/>
          <a:lstStyle/>
          <a:p>
            <a:pPr marL="342900" indent="-342900">
              <a:buFont typeface="Arial"/>
              <a:buChar char="•"/>
            </a:pPr>
            <a:r>
              <a:rPr lang="en-US" sz="2400" dirty="0">
                <a:solidFill>
                  <a:srgbClr val="746558"/>
                </a:solidFill>
                <a:latin typeface="Gelasio"/>
                <a:ea typeface="Gelasio" pitchFamily="34" charset="-122"/>
                <a:cs typeface="Gelasio"/>
              </a:rPr>
              <a:t>11 key health features used for heart disease prediction.</a:t>
            </a:r>
            <a:endParaRPr lang="en-US" dirty="0">
              <a:solidFill>
                <a:srgbClr val="000000"/>
              </a:solidFill>
              <a:latin typeface="Gelasio"/>
              <a:ea typeface="Calibri" panose="020F0502020204030204"/>
              <a:cs typeface="Calibri" panose="020F0502020204030204"/>
            </a:endParaRPr>
          </a:p>
          <a:p>
            <a:pPr marL="342900" indent="-342900">
              <a:buFont typeface="Arial"/>
              <a:buChar char="•"/>
            </a:pPr>
            <a:r>
              <a:rPr lang="en-US" sz="2400" dirty="0">
                <a:solidFill>
                  <a:srgbClr val="746558"/>
                </a:solidFill>
                <a:latin typeface="Gelasio"/>
                <a:ea typeface="Gelasio" pitchFamily="34" charset="-122"/>
                <a:cs typeface="Gelasio"/>
              </a:rPr>
              <a:t>Includes Age, Sex, BP, Cholesterol, ECG, </a:t>
            </a:r>
            <a:r>
              <a:rPr lang="en-US" sz="2400" dirty="0" err="1">
                <a:solidFill>
                  <a:srgbClr val="746558"/>
                </a:solidFill>
                <a:latin typeface="Gelasio"/>
                <a:ea typeface="Gelasio" pitchFamily="34" charset="-122"/>
                <a:cs typeface="Gelasio"/>
              </a:rPr>
              <a:t>MaxHR</a:t>
            </a:r>
            <a:r>
              <a:rPr lang="en-US" sz="2400" dirty="0">
                <a:solidFill>
                  <a:srgbClr val="746558"/>
                </a:solidFill>
                <a:latin typeface="Gelasio"/>
                <a:ea typeface="Gelasio" pitchFamily="34" charset="-122"/>
                <a:cs typeface="Gelasio"/>
              </a:rPr>
              <a:t>, Chest Pain Type, Exercise Angina, </a:t>
            </a:r>
            <a:r>
              <a:rPr lang="en-US" sz="2400" dirty="0" err="1">
                <a:solidFill>
                  <a:srgbClr val="746558"/>
                </a:solidFill>
                <a:latin typeface="Gelasio"/>
                <a:ea typeface="Gelasio" pitchFamily="34" charset="-122"/>
                <a:cs typeface="Gelasio"/>
              </a:rPr>
              <a:t>Oldpeak</a:t>
            </a:r>
            <a:r>
              <a:rPr lang="en-US" sz="2400" dirty="0">
                <a:solidFill>
                  <a:srgbClr val="746558"/>
                </a:solidFill>
                <a:latin typeface="Gelasio"/>
                <a:ea typeface="Gelasio" pitchFamily="34" charset="-122"/>
                <a:cs typeface="Gelasio"/>
              </a:rPr>
              <a:t>, and ST Slope.</a:t>
            </a:r>
            <a:endParaRPr lang="en-US" dirty="0">
              <a:solidFill>
                <a:srgbClr val="000000"/>
              </a:solidFill>
              <a:latin typeface="Gelasio"/>
              <a:ea typeface="Calibri" panose="020F0502020204030204"/>
              <a:cs typeface="Calibri" panose="020F0502020204030204"/>
            </a:endParaRPr>
          </a:p>
          <a:p>
            <a:pPr marL="342900" indent="-342900">
              <a:buFont typeface="Arial"/>
              <a:buChar char="•"/>
            </a:pPr>
            <a:r>
              <a:rPr lang="en-US" sz="2400" dirty="0">
                <a:solidFill>
                  <a:srgbClr val="746558"/>
                </a:solidFill>
                <a:latin typeface="Gelasio"/>
                <a:ea typeface="Gelasio" pitchFamily="34" charset="-122"/>
                <a:cs typeface="Gelasio"/>
              </a:rPr>
              <a:t>Target Variable: </a:t>
            </a:r>
            <a:r>
              <a:rPr lang="en-US" sz="2400" dirty="0" err="1">
                <a:solidFill>
                  <a:srgbClr val="746558"/>
                </a:solidFill>
                <a:latin typeface="Gelasio"/>
                <a:ea typeface="Gelasio" pitchFamily="34" charset="-122"/>
                <a:cs typeface="Gelasio"/>
              </a:rPr>
              <a:t>HeartDisease</a:t>
            </a:r>
            <a:r>
              <a:rPr lang="en-US" sz="2400" dirty="0">
                <a:solidFill>
                  <a:srgbClr val="746558"/>
                </a:solidFill>
                <a:latin typeface="Gelasio"/>
                <a:ea typeface="Gelasio" pitchFamily="34" charset="-122"/>
                <a:cs typeface="Gelasio"/>
              </a:rPr>
              <a:t> (0 = No, 1 = Yes).</a:t>
            </a:r>
            <a:endParaRPr lang="en-US" sz="2400" dirty="0">
              <a:solidFill>
                <a:srgbClr val="000000"/>
              </a:solidFill>
              <a:latin typeface="Gelasio"/>
              <a:ea typeface="Calibri"/>
              <a:cs typeface="Calibri"/>
            </a:endParaRPr>
          </a:p>
          <a:p>
            <a:pPr marL="342900" indent="-342900">
              <a:buFont typeface="Arial"/>
              <a:buChar char="•"/>
            </a:pPr>
            <a:r>
              <a:rPr lang="en-US" sz="2400" dirty="0">
                <a:solidFill>
                  <a:srgbClr val="746558"/>
                </a:solidFill>
                <a:latin typeface="Gelasio"/>
                <a:ea typeface="Gelasio" pitchFamily="34" charset="-122"/>
                <a:cs typeface="Gelasio"/>
              </a:rPr>
              <a:t>No missing values, categorical encoding applied. </a:t>
            </a:r>
          </a:p>
          <a:p>
            <a:pPr marL="342900" indent="-342900">
              <a:buFont typeface="Arial"/>
              <a:buChar char="•"/>
            </a:pPr>
            <a:endParaRPr lang="en-US" sz="2400" dirty="0">
              <a:solidFill>
                <a:srgbClr val="746558"/>
              </a:solidFill>
              <a:latin typeface="Gelasio"/>
              <a:ea typeface="Calibri"/>
              <a:cs typeface="Gelasio"/>
            </a:endParaRPr>
          </a:p>
          <a:p>
            <a:pPr marL="342900" indent="-342900">
              <a:buFont typeface="Arial"/>
              <a:buChar char="•"/>
            </a:pPr>
            <a:r>
              <a:rPr lang="en-US" sz="2400" dirty="0">
                <a:solidFill>
                  <a:srgbClr val="746558"/>
                </a:solidFill>
                <a:latin typeface="Gelasio"/>
                <a:ea typeface="Calibri"/>
                <a:cs typeface="Gelasio"/>
              </a:rPr>
              <a:t>Dataset link: </a:t>
            </a:r>
            <a:r>
              <a:rPr lang="en-US" sz="2400" dirty="0">
                <a:solidFill>
                  <a:srgbClr val="746558"/>
                </a:solidFill>
                <a:ea typeface="+mn-lt"/>
                <a:cs typeface="+mn-lt"/>
              </a:rPr>
              <a:t>https://</a:t>
            </a:r>
            <a:r>
              <a:rPr lang="en-US" sz="2400" dirty="0" err="1">
                <a:solidFill>
                  <a:srgbClr val="746558"/>
                </a:solidFill>
                <a:ea typeface="+mn-lt"/>
                <a:cs typeface="+mn-lt"/>
              </a:rPr>
              <a:t>www.kaggle.com</a:t>
            </a:r>
            <a:r>
              <a:rPr lang="en-US" sz="2400" dirty="0">
                <a:solidFill>
                  <a:srgbClr val="746558"/>
                </a:solidFill>
                <a:ea typeface="+mn-lt"/>
                <a:cs typeface="+mn-lt"/>
              </a:rPr>
              <a:t>/datasets/</a:t>
            </a:r>
            <a:r>
              <a:rPr lang="en-US" sz="2400" dirty="0" err="1">
                <a:solidFill>
                  <a:srgbClr val="746558"/>
                </a:solidFill>
                <a:ea typeface="+mn-lt"/>
                <a:cs typeface="+mn-lt"/>
              </a:rPr>
              <a:t>fedesoriano</a:t>
            </a:r>
            <a:r>
              <a:rPr lang="en-US" sz="2400" dirty="0">
                <a:solidFill>
                  <a:srgbClr val="746558"/>
                </a:solidFill>
                <a:ea typeface="+mn-lt"/>
                <a:cs typeface="+mn-lt"/>
              </a:rPr>
              <a:t>/heart-failure-prediction/data</a:t>
            </a:r>
            <a:endParaRPr lang="en-US" sz="2400" dirty="0">
              <a:solidFill>
                <a:srgbClr val="746558"/>
              </a:solidFill>
              <a:latin typeface="Gelasio"/>
              <a:ea typeface="Calibri"/>
              <a:cs typeface="Gelasio"/>
            </a:endParaRPr>
          </a:p>
        </p:txBody>
      </p:sp>
      <p:pic>
        <p:nvPicPr>
          <p:cNvPr id="3074" name="Picture 2" descr="Output image">
            <a:extLst>
              <a:ext uri="{FF2B5EF4-FFF2-40B4-BE49-F238E27FC236}">
                <a16:creationId xmlns:a16="http://schemas.microsoft.com/office/drawing/2014/main" id="{5012248C-740C-6556-ED36-5A9400FC15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231" y="1606756"/>
            <a:ext cx="5213729" cy="4824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49018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197881" y="296355"/>
            <a:ext cx="13707191" cy="1295400"/>
          </a:xfrm>
          <a:prstGeom prst="rect">
            <a:avLst/>
          </a:prstGeom>
          <a:noFill/>
          <a:ln/>
        </p:spPr>
        <p:txBody>
          <a:bodyPr wrap="square" lIns="0" tIns="0" rIns="0" bIns="0" rtlCol="0" anchor="t"/>
          <a:lstStyle/>
          <a:p>
            <a:pPr marL="0" indent="0">
              <a:lnSpc>
                <a:spcPts val="5050"/>
              </a:lnSpc>
              <a:buNone/>
            </a:pPr>
            <a:r>
              <a:rPr lang="en-US" sz="4050" dirty="0">
                <a:solidFill>
                  <a:srgbClr val="484237"/>
                </a:solidFill>
                <a:latin typeface="Gelasio Semi Bold" pitchFamily="34" charset="0"/>
                <a:ea typeface="Gelasio Semi Bold" pitchFamily="34" charset="-122"/>
                <a:cs typeface="Gelasio Semi Bold" pitchFamily="34" charset="-120"/>
              </a:rPr>
              <a:t>Data Preprocessing and Unique Values</a:t>
            </a:r>
            <a:endParaRPr lang="en-US" sz="4050" dirty="0"/>
          </a:p>
        </p:txBody>
      </p:sp>
      <p:sp>
        <p:nvSpPr>
          <p:cNvPr id="4" name="Shape 1"/>
          <p:cNvSpPr/>
          <p:nvPr/>
        </p:nvSpPr>
        <p:spPr>
          <a:xfrm>
            <a:off x="289561" y="1280970"/>
            <a:ext cx="3743087" cy="2188845"/>
          </a:xfrm>
          <a:prstGeom prst="roundRect">
            <a:avLst>
              <a:gd name="adj" fmla="val 1420"/>
            </a:avLst>
          </a:prstGeom>
          <a:solidFill>
            <a:srgbClr val="EEE8DD"/>
          </a:solidFill>
          <a:ln/>
        </p:spPr>
        <p:txBody>
          <a:bodyPr/>
          <a:lstStyle/>
          <a:p>
            <a:endParaRPr lang="en-US"/>
          </a:p>
        </p:txBody>
      </p:sp>
      <p:sp>
        <p:nvSpPr>
          <p:cNvPr id="5" name="Text 2"/>
          <p:cNvSpPr/>
          <p:nvPr/>
        </p:nvSpPr>
        <p:spPr>
          <a:xfrm>
            <a:off x="418148" y="1429830"/>
            <a:ext cx="2590562" cy="323850"/>
          </a:xfrm>
          <a:prstGeom prst="rect">
            <a:avLst/>
          </a:prstGeom>
          <a:noFill/>
          <a:ln/>
        </p:spPr>
        <p:txBody>
          <a:bodyPr wrap="none" lIns="0" tIns="0" rIns="0" bIns="0" rtlCol="0" anchor="t"/>
          <a:lstStyle/>
          <a:p>
            <a:pPr marL="0" indent="0">
              <a:lnSpc>
                <a:spcPts val="2500"/>
              </a:lnSpc>
              <a:buNone/>
            </a:pPr>
            <a:r>
              <a:rPr lang="en-US" sz="2000" dirty="0">
                <a:solidFill>
                  <a:srgbClr val="746558"/>
                </a:solidFill>
                <a:latin typeface="Gelasio Semi Bold" pitchFamily="34" charset="0"/>
                <a:ea typeface="Gelasio Semi Bold" pitchFamily="34" charset="-122"/>
                <a:cs typeface="Gelasio Semi Bold" pitchFamily="34" charset="-120"/>
              </a:rPr>
              <a:t>Data Ingestion</a:t>
            </a:r>
            <a:endParaRPr lang="en-US" sz="2000" dirty="0"/>
          </a:p>
        </p:txBody>
      </p:sp>
      <p:sp>
        <p:nvSpPr>
          <p:cNvPr id="6" name="Text 3"/>
          <p:cNvSpPr/>
          <p:nvPr/>
        </p:nvSpPr>
        <p:spPr>
          <a:xfrm>
            <a:off x="418148" y="2033401"/>
            <a:ext cx="3328749" cy="994767"/>
          </a:xfrm>
          <a:prstGeom prst="rect">
            <a:avLst/>
          </a:prstGeom>
          <a:noFill/>
          <a:ln/>
        </p:spPr>
        <p:txBody>
          <a:bodyPr wrap="square" lIns="0" tIns="0" rIns="0" bIns="0" rtlCol="0" anchor="t"/>
          <a:lstStyle/>
          <a:p>
            <a:pPr marL="0" indent="0">
              <a:lnSpc>
                <a:spcPts val="2600"/>
              </a:lnSpc>
              <a:buNone/>
            </a:pPr>
            <a:r>
              <a:rPr lang="en-US" sz="1600" dirty="0">
                <a:solidFill>
                  <a:srgbClr val="746558"/>
                </a:solidFill>
                <a:latin typeface="Gelasio" pitchFamily="34" charset="0"/>
                <a:ea typeface="Gelasio" pitchFamily="34" charset="-122"/>
                <a:cs typeface="Gelasio" pitchFamily="34" charset="-120"/>
              </a:rPr>
              <a:t>The dataset contains 8 rows with no missing values, ensuring data integrity.</a:t>
            </a:r>
            <a:endParaRPr lang="en-US" sz="1600" dirty="0"/>
          </a:p>
        </p:txBody>
      </p:sp>
      <p:sp>
        <p:nvSpPr>
          <p:cNvPr id="7" name="Shape 4"/>
          <p:cNvSpPr/>
          <p:nvPr/>
        </p:nvSpPr>
        <p:spPr>
          <a:xfrm>
            <a:off x="4199217" y="1310494"/>
            <a:ext cx="3743087" cy="2188845"/>
          </a:xfrm>
          <a:prstGeom prst="roundRect">
            <a:avLst>
              <a:gd name="adj" fmla="val 1420"/>
            </a:avLst>
          </a:prstGeom>
          <a:solidFill>
            <a:srgbClr val="EEE8DD"/>
          </a:solidFill>
          <a:ln/>
        </p:spPr>
        <p:txBody>
          <a:bodyPr/>
          <a:lstStyle/>
          <a:p>
            <a:endParaRPr lang="en-US"/>
          </a:p>
        </p:txBody>
      </p:sp>
      <p:sp>
        <p:nvSpPr>
          <p:cNvPr id="8" name="Text 5"/>
          <p:cNvSpPr/>
          <p:nvPr/>
        </p:nvSpPr>
        <p:spPr>
          <a:xfrm>
            <a:off x="4311253" y="1429830"/>
            <a:ext cx="2590562" cy="323850"/>
          </a:xfrm>
          <a:prstGeom prst="rect">
            <a:avLst/>
          </a:prstGeom>
          <a:noFill/>
          <a:ln/>
        </p:spPr>
        <p:txBody>
          <a:bodyPr wrap="none" lIns="0" tIns="0" rIns="0" bIns="0" rtlCol="0" anchor="t"/>
          <a:lstStyle/>
          <a:p>
            <a:pPr marL="0" indent="0">
              <a:lnSpc>
                <a:spcPts val="2500"/>
              </a:lnSpc>
              <a:buNone/>
            </a:pPr>
            <a:r>
              <a:rPr lang="en-US" sz="2000" dirty="0">
                <a:solidFill>
                  <a:srgbClr val="746558"/>
                </a:solidFill>
                <a:latin typeface="Gelasio Semi Bold" pitchFamily="34" charset="0"/>
                <a:ea typeface="Gelasio Semi Bold" pitchFamily="34" charset="-122"/>
                <a:cs typeface="Gelasio Semi Bold" pitchFamily="34" charset="-120"/>
              </a:rPr>
              <a:t>Unique Values</a:t>
            </a:r>
            <a:endParaRPr lang="en-US" sz="2000" dirty="0"/>
          </a:p>
        </p:txBody>
      </p:sp>
      <p:sp>
        <p:nvSpPr>
          <p:cNvPr id="9" name="Text 6"/>
          <p:cNvSpPr/>
          <p:nvPr/>
        </p:nvSpPr>
        <p:spPr>
          <a:xfrm>
            <a:off x="4311253" y="1997647"/>
            <a:ext cx="3328749" cy="1326356"/>
          </a:xfrm>
          <a:prstGeom prst="rect">
            <a:avLst/>
          </a:prstGeom>
          <a:noFill/>
          <a:ln/>
        </p:spPr>
        <p:txBody>
          <a:bodyPr wrap="square" lIns="0" tIns="0" rIns="0" bIns="0" rtlCol="0" anchor="t"/>
          <a:lstStyle/>
          <a:p>
            <a:pPr marL="0" indent="0">
              <a:lnSpc>
                <a:spcPts val="2600"/>
              </a:lnSpc>
              <a:buNone/>
            </a:pPr>
            <a:r>
              <a:rPr lang="en-US" sz="1600" dirty="0">
                <a:solidFill>
                  <a:srgbClr val="746558"/>
                </a:solidFill>
                <a:latin typeface="Gelasio" pitchFamily="34" charset="0"/>
                <a:ea typeface="Gelasio" pitchFamily="34" charset="-122"/>
                <a:cs typeface="Gelasio" pitchFamily="34" charset="-120"/>
              </a:rPr>
              <a:t>Parameters such as age, sex, chest pain type, and resting blood pressure have varying unique values.</a:t>
            </a:r>
            <a:endParaRPr lang="en-US" sz="1600" dirty="0"/>
          </a:p>
        </p:txBody>
      </p:sp>
      <p:sp>
        <p:nvSpPr>
          <p:cNvPr id="10" name="Shape 7"/>
          <p:cNvSpPr/>
          <p:nvPr/>
        </p:nvSpPr>
        <p:spPr>
          <a:xfrm>
            <a:off x="278844" y="5055759"/>
            <a:ext cx="7693343" cy="1525667"/>
          </a:xfrm>
          <a:prstGeom prst="roundRect">
            <a:avLst>
              <a:gd name="adj" fmla="val 2038"/>
            </a:avLst>
          </a:prstGeom>
          <a:solidFill>
            <a:srgbClr val="EEE8DD"/>
          </a:solidFill>
          <a:ln/>
        </p:spPr>
        <p:txBody>
          <a:bodyPr/>
          <a:lstStyle/>
          <a:p>
            <a:endParaRPr lang="en-US"/>
          </a:p>
        </p:txBody>
      </p:sp>
      <p:sp>
        <p:nvSpPr>
          <p:cNvPr id="11" name="Text 8"/>
          <p:cNvSpPr/>
          <p:nvPr/>
        </p:nvSpPr>
        <p:spPr>
          <a:xfrm>
            <a:off x="418148" y="5188203"/>
            <a:ext cx="2715220" cy="323850"/>
          </a:xfrm>
          <a:prstGeom prst="rect">
            <a:avLst/>
          </a:prstGeom>
          <a:noFill/>
          <a:ln/>
        </p:spPr>
        <p:txBody>
          <a:bodyPr wrap="none" lIns="0" tIns="0" rIns="0" bIns="0" rtlCol="0" anchor="t"/>
          <a:lstStyle/>
          <a:p>
            <a:pPr marL="0" indent="0">
              <a:lnSpc>
                <a:spcPts val="2500"/>
              </a:lnSpc>
              <a:buNone/>
            </a:pPr>
            <a:r>
              <a:rPr lang="en-US" sz="2000" dirty="0">
                <a:solidFill>
                  <a:srgbClr val="746558"/>
                </a:solidFill>
                <a:latin typeface="Gelasio Semi Bold" pitchFamily="34" charset="0"/>
                <a:ea typeface="Gelasio Semi Bold" pitchFamily="34" charset="-122"/>
                <a:cs typeface="Gelasio Semi Bold" pitchFamily="34" charset="-120"/>
              </a:rPr>
              <a:t>Categorical Encoding</a:t>
            </a:r>
            <a:endParaRPr lang="en-US" sz="2000" dirty="0"/>
          </a:p>
        </p:txBody>
      </p:sp>
      <p:sp>
        <p:nvSpPr>
          <p:cNvPr id="12" name="Text 9"/>
          <p:cNvSpPr/>
          <p:nvPr/>
        </p:nvSpPr>
        <p:spPr>
          <a:xfrm>
            <a:off x="418148" y="5623330"/>
            <a:ext cx="7279005" cy="663178"/>
          </a:xfrm>
          <a:prstGeom prst="rect">
            <a:avLst/>
          </a:prstGeom>
          <a:noFill/>
          <a:ln/>
        </p:spPr>
        <p:txBody>
          <a:bodyPr wrap="square" lIns="0" tIns="0" rIns="0" bIns="0" rtlCol="0" anchor="t"/>
          <a:lstStyle/>
          <a:p>
            <a:pPr marL="0" indent="0">
              <a:lnSpc>
                <a:spcPts val="2600"/>
              </a:lnSpc>
              <a:buNone/>
            </a:pPr>
            <a:r>
              <a:rPr lang="en-US" sz="1600" dirty="0">
                <a:solidFill>
                  <a:srgbClr val="746558"/>
                </a:solidFill>
                <a:latin typeface="Gelasio" pitchFamily="34" charset="0"/>
                <a:ea typeface="Gelasio" pitchFamily="34" charset="-122"/>
                <a:cs typeface="Gelasio" pitchFamily="34" charset="-120"/>
              </a:rPr>
              <a:t>Categorical encoding techniques like one-hot encoding were applied for data transformation.</a:t>
            </a:r>
            <a:endParaRPr lang="en-US" sz="1600" dirty="0"/>
          </a:p>
        </p:txBody>
      </p:sp>
      <p:sp>
        <p:nvSpPr>
          <p:cNvPr id="13" name="Text 10"/>
          <p:cNvSpPr/>
          <p:nvPr/>
        </p:nvSpPr>
        <p:spPr>
          <a:xfrm>
            <a:off x="278844" y="6854079"/>
            <a:ext cx="7693343" cy="994767"/>
          </a:xfrm>
          <a:prstGeom prst="rect">
            <a:avLst/>
          </a:prstGeom>
          <a:noFill/>
          <a:ln/>
        </p:spPr>
        <p:txBody>
          <a:bodyPr wrap="square" lIns="0" tIns="0" rIns="0" bIns="0" rtlCol="0" anchor="t"/>
          <a:lstStyle/>
          <a:p>
            <a:pPr marL="0" indent="0">
              <a:lnSpc>
                <a:spcPts val="2600"/>
              </a:lnSpc>
              <a:buNone/>
            </a:pPr>
            <a:r>
              <a:rPr lang="en-US" sz="1600" dirty="0">
                <a:solidFill>
                  <a:srgbClr val="746558"/>
                </a:solidFill>
                <a:latin typeface="Gelasio" pitchFamily="34" charset="0"/>
                <a:ea typeface="Gelasio" pitchFamily="34" charset="-122"/>
                <a:cs typeface="Gelasio" pitchFamily="34" charset="-120"/>
              </a:rPr>
              <a:t> The dataset belongs to the Healthcare domain. It helps us predict heart failure based on the patients other measurable medical parameters. There are no missing values in the dataset and we dropped the duplicate rows if present.</a:t>
            </a:r>
            <a:endParaRPr lang="en-US" sz="1600" dirty="0"/>
          </a:p>
        </p:txBody>
      </p:sp>
      <p:graphicFrame>
        <p:nvGraphicFramePr>
          <p:cNvPr id="14" name="Table 13">
            <a:extLst>
              <a:ext uri="{FF2B5EF4-FFF2-40B4-BE49-F238E27FC236}">
                <a16:creationId xmlns:a16="http://schemas.microsoft.com/office/drawing/2014/main" id="{289E7421-B886-D63E-5B3C-6689447B9855}"/>
              </a:ext>
            </a:extLst>
          </p:cNvPr>
          <p:cNvGraphicFramePr>
            <a:graphicFrameLocks noGrp="1"/>
          </p:cNvGraphicFramePr>
          <p:nvPr>
            <p:extLst>
              <p:ext uri="{D42A27DB-BD31-4B8C-83A1-F6EECF244321}">
                <p14:modId xmlns:p14="http://schemas.microsoft.com/office/powerpoint/2010/main" val="61902731"/>
              </p:ext>
            </p:extLst>
          </p:nvPr>
        </p:nvGraphicFramePr>
        <p:xfrm>
          <a:off x="278844" y="3751790"/>
          <a:ext cx="7663458" cy="1070242"/>
        </p:xfrm>
        <a:graphic>
          <a:graphicData uri="http://schemas.openxmlformats.org/drawingml/2006/table">
            <a:tbl>
              <a:tblPr firstRow="1" firstCol="1" bandRow="1">
                <a:tableStyleId>{5C22544A-7EE6-4342-B048-85BDC9FD1C3A}</a:tableStyleId>
              </a:tblPr>
              <a:tblGrid>
                <a:gridCol w="677296">
                  <a:extLst>
                    <a:ext uri="{9D8B030D-6E8A-4147-A177-3AD203B41FA5}">
                      <a16:colId xmlns:a16="http://schemas.microsoft.com/office/drawing/2014/main" val="90085759"/>
                    </a:ext>
                  </a:extLst>
                </a:gridCol>
                <a:gridCol w="332149">
                  <a:extLst>
                    <a:ext uri="{9D8B030D-6E8A-4147-A177-3AD203B41FA5}">
                      <a16:colId xmlns:a16="http://schemas.microsoft.com/office/drawing/2014/main" val="3257326724"/>
                    </a:ext>
                  </a:extLst>
                </a:gridCol>
                <a:gridCol w="325646">
                  <a:extLst>
                    <a:ext uri="{9D8B030D-6E8A-4147-A177-3AD203B41FA5}">
                      <a16:colId xmlns:a16="http://schemas.microsoft.com/office/drawing/2014/main" val="1810968973"/>
                    </a:ext>
                  </a:extLst>
                </a:gridCol>
                <a:gridCol w="770896">
                  <a:extLst>
                    <a:ext uri="{9D8B030D-6E8A-4147-A177-3AD203B41FA5}">
                      <a16:colId xmlns:a16="http://schemas.microsoft.com/office/drawing/2014/main" val="1950759007"/>
                    </a:ext>
                  </a:extLst>
                </a:gridCol>
                <a:gridCol w="555746">
                  <a:extLst>
                    <a:ext uri="{9D8B030D-6E8A-4147-A177-3AD203B41FA5}">
                      <a16:colId xmlns:a16="http://schemas.microsoft.com/office/drawing/2014/main" val="1801170281"/>
                    </a:ext>
                  </a:extLst>
                </a:gridCol>
                <a:gridCol w="789745">
                  <a:extLst>
                    <a:ext uri="{9D8B030D-6E8A-4147-A177-3AD203B41FA5}">
                      <a16:colId xmlns:a16="http://schemas.microsoft.com/office/drawing/2014/main" val="1528991224"/>
                    </a:ext>
                  </a:extLst>
                </a:gridCol>
                <a:gridCol w="584998">
                  <a:extLst>
                    <a:ext uri="{9D8B030D-6E8A-4147-A177-3AD203B41FA5}">
                      <a16:colId xmlns:a16="http://schemas.microsoft.com/office/drawing/2014/main" val="2326150385"/>
                    </a:ext>
                  </a:extLst>
                </a:gridCol>
                <a:gridCol w="526496">
                  <a:extLst>
                    <a:ext uri="{9D8B030D-6E8A-4147-A177-3AD203B41FA5}">
                      <a16:colId xmlns:a16="http://schemas.microsoft.com/office/drawing/2014/main" val="755532460"/>
                    </a:ext>
                  </a:extLst>
                </a:gridCol>
                <a:gridCol w="409498">
                  <a:extLst>
                    <a:ext uri="{9D8B030D-6E8A-4147-A177-3AD203B41FA5}">
                      <a16:colId xmlns:a16="http://schemas.microsoft.com/office/drawing/2014/main" val="3856583081"/>
                    </a:ext>
                  </a:extLst>
                </a:gridCol>
                <a:gridCol w="584998">
                  <a:extLst>
                    <a:ext uri="{9D8B030D-6E8A-4147-A177-3AD203B41FA5}">
                      <a16:colId xmlns:a16="http://schemas.microsoft.com/office/drawing/2014/main" val="2963630336"/>
                    </a:ext>
                  </a:extLst>
                </a:gridCol>
                <a:gridCol w="583698">
                  <a:extLst>
                    <a:ext uri="{9D8B030D-6E8A-4147-A177-3AD203B41FA5}">
                      <a16:colId xmlns:a16="http://schemas.microsoft.com/office/drawing/2014/main" val="4080913573"/>
                    </a:ext>
                  </a:extLst>
                </a:gridCol>
                <a:gridCol w="599298">
                  <a:extLst>
                    <a:ext uri="{9D8B030D-6E8A-4147-A177-3AD203B41FA5}">
                      <a16:colId xmlns:a16="http://schemas.microsoft.com/office/drawing/2014/main" val="3636525646"/>
                    </a:ext>
                  </a:extLst>
                </a:gridCol>
                <a:gridCol w="922994">
                  <a:extLst>
                    <a:ext uri="{9D8B030D-6E8A-4147-A177-3AD203B41FA5}">
                      <a16:colId xmlns:a16="http://schemas.microsoft.com/office/drawing/2014/main" val="1340762447"/>
                    </a:ext>
                  </a:extLst>
                </a:gridCol>
              </a:tblGrid>
              <a:tr h="347904">
                <a:tc>
                  <a:txBody>
                    <a:bodyPr/>
                    <a:lstStyle/>
                    <a:p>
                      <a:pPr>
                        <a:lnSpc>
                          <a:spcPct val="107000"/>
                        </a:lnSpc>
                      </a:pPr>
                      <a:endParaRPr lang="en-US" sz="11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just">
                        <a:lnSpc>
                          <a:spcPct val="107000"/>
                        </a:lnSpc>
                        <a:spcBef>
                          <a:spcPts val="0"/>
                        </a:spcBef>
                        <a:spcAft>
                          <a:spcPts val="0"/>
                        </a:spcAft>
                      </a:pPr>
                      <a:r>
                        <a:rPr lang="en-US" sz="1000">
                          <a:effectLst/>
                        </a:rPr>
                        <a:t>age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sex</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chest_pain_type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resting_bp</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cholesterol</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fasting_bs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resting_ecg</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max_hr</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exercise_angina</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oldpeak</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st_slope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heart_disease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638682355"/>
                  </a:ext>
                </a:extLst>
              </a:tr>
              <a:tr h="361169">
                <a:tc>
                  <a:txBody>
                    <a:bodyPr/>
                    <a:lstStyle/>
                    <a:p>
                      <a:pPr marL="0" marR="0" algn="just">
                        <a:lnSpc>
                          <a:spcPct val="107000"/>
                        </a:lnSpc>
                        <a:spcBef>
                          <a:spcPts val="0"/>
                        </a:spcBef>
                        <a:spcAft>
                          <a:spcPts val="0"/>
                        </a:spcAft>
                      </a:pPr>
                      <a:r>
                        <a:rPr lang="en-US" sz="1000">
                          <a:effectLst/>
                        </a:rPr>
                        <a:t>Unique Values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50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67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222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dirty="0">
                          <a:effectLst/>
                        </a:rPr>
                        <a:t>2</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119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53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774828076"/>
                  </a:ext>
                </a:extLst>
              </a:tr>
              <a:tr h="361169">
                <a:tc>
                  <a:txBody>
                    <a:bodyPr/>
                    <a:lstStyle/>
                    <a:p>
                      <a:pPr marL="0" marR="0" algn="just">
                        <a:lnSpc>
                          <a:spcPct val="107000"/>
                        </a:lnSpc>
                        <a:spcBef>
                          <a:spcPts val="0"/>
                        </a:spcBef>
                        <a:spcAft>
                          <a:spcPts val="0"/>
                        </a:spcAft>
                      </a:pPr>
                      <a:r>
                        <a:rPr lang="en-US" sz="1000">
                          <a:effectLst/>
                        </a:rPr>
                        <a:t>Missing Values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000" dirty="0">
                          <a:effectLst/>
                        </a:rPr>
                        <a:t> 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566242317"/>
                  </a:ext>
                </a:extLst>
              </a:tr>
            </a:tbl>
          </a:graphicData>
        </a:graphic>
      </p:graphicFrame>
      <p:sp>
        <p:nvSpPr>
          <p:cNvPr id="16" name="Shape 7">
            <a:extLst>
              <a:ext uri="{FF2B5EF4-FFF2-40B4-BE49-F238E27FC236}">
                <a16:creationId xmlns:a16="http://schemas.microsoft.com/office/drawing/2014/main" id="{897BA65A-908B-A3CB-7ED1-5AFBB664DD5A}"/>
              </a:ext>
            </a:extLst>
          </p:cNvPr>
          <p:cNvSpPr/>
          <p:nvPr/>
        </p:nvSpPr>
        <p:spPr>
          <a:xfrm>
            <a:off x="8217932" y="1289229"/>
            <a:ext cx="6214588" cy="3008343"/>
          </a:xfrm>
          <a:prstGeom prst="roundRect">
            <a:avLst>
              <a:gd name="adj" fmla="val 2038"/>
            </a:avLst>
          </a:prstGeom>
          <a:solidFill>
            <a:srgbClr val="EEE8DD"/>
          </a:solidFill>
          <a:ln/>
        </p:spPr>
        <p:txBody>
          <a:bodyPr/>
          <a:lstStyle/>
          <a:p>
            <a:endParaRPr lang="en-US"/>
          </a:p>
        </p:txBody>
      </p:sp>
      <p:sp>
        <p:nvSpPr>
          <p:cNvPr id="18" name="Text 5">
            <a:extLst>
              <a:ext uri="{FF2B5EF4-FFF2-40B4-BE49-F238E27FC236}">
                <a16:creationId xmlns:a16="http://schemas.microsoft.com/office/drawing/2014/main" id="{C4D247E7-BCBD-47A4-2354-780363634AA7}"/>
              </a:ext>
            </a:extLst>
          </p:cNvPr>
          <p:cNvSpPr/>
          <p:nvPr/>
        </p:nvSpPr>
        <p:spPr>
          <a:xfrm>
            <a:off x="8435578" y="1470851"/>
            <a:ext cx="2590562" cy="323850"/>
          </a:xfrm>
          <a:prstGeom prst="rect">
            <a:avLst/>
          </a:prstGeom>
          <a:noFill/>
          <a:ln/>
        </p:spPr>
        <p:txBody>
          <a:bodyPr wrap="none" lIns="0" tIns="0" rIns="0" bIns="0" rtlCol="0" anchor="t"/>
          <a:lstStyle/>
          <a:p>
            <a:pPr marL="0" indent="0">
              <a:lnSpc>
                <a:spcPts val="2500"/>
              </a:lnSpc>
              <a:buNone/>
            </a:pPr>
            <a:r>
              <a:rPr lang="en-US" sz="2000" dirty="0">
                <a:solidFill>
                  <a:srgbClr val="746558"/>
                </a:solidFill>
                <a:latin typeface="Gelasio Semi Bold" pitchFamily="34" charset="0"/>
                <a:cs typeface="Gelasio Semi Bold" pitchFamily="34" charset="-120"/>
              </a:rPr>
              <a:t>Summary Statistics</a:t>
            </a:r>
            <a:endParaRPr lang="en-US" sz="2000" dirty="0"/>
          </a:p>
        </p:txBody>
      </p:sp>
      <p:graphicFrame>
        <p:nvGraphicFramePr>
          <p:cNvPr id="19" name="Table 18">
            <a:extLst>
              <a:ext uri="{FF2B5EF4-FFF2-40B4-BE49-F238E27FC236}">
                <a16:creationId xmlns:a16="http://schemas.microsoft.com/office/drawing/2014/main" id="{C683877B-4F08-BA2D-22CD-638030731CE0}"/>
              </a:ext>
            </a:extLst>
          </p:cNvPr>
          <p:cNvGraphicFramePr>
            <a:graphicFrameLocks noGrp="1"/>
          </p:cNvGraphicFramePr>
          <p:nvPr>
            <p:extLst>
              <p:ext uri="{D42A27DB-BD31-4B8C-83A1-F6EECF244321}">
                <p14:modId xmlns:p14="http://schemas.microsoft.com/office/powerpoint/2010/main" val="1149579874"/>
              </p:ext>
            </p:extLst>
          </p:nvPr>
        </p:nvGraphicFramePr>
        <p:xfrm>
          <a:off x="8435578" y="2062171"/>
          <a:ext cx="5776675" cy="1924044"/>
        </p:xfrm>
        <a:graphic>
          <a:graphicData uri="http://schemas.openxmlformats.org/drawingml/2006/table">
            <a:tbl>
              <a:tblPr firstRow="1" firstCol="1" bandRow="1">
                <a:tableStyleId>{5C22544A-7EE6-4342-B048-85BDC9FD1C3A}</a:tableStyleId>
              </a:tblPr>
              <a:tblGrid>
                <a:gridCol w="897929">
                  <a:extLst>
                    <a:ext uri="{9D8B030D-6E8A-4147-A177-3AD203B41FA5}">
                      <a16:colId xmlns:a16="http://schemas.microsoft.com/office/drawing/2014/main" val="1167678836"/>
                    </a:ext>
                  </a:extLst>
                </a:gridCol>
                <a:gridCol w="957791">
                  <a:extLst>
                    <a:ext uri="{9D8B030D-6E8A-4147-A177-3AD203B41FA5}">
                      <a16:colId xmlns:a16="http://schemas.microsoft.com/office/drawing/2014/main" val="3153152674"/>
                    </a:ext>
                  </a:extLst>
                </a:gridCol>
                <a:gridCol w="987721">
                  <a:extLst>
                    <a:ext uri="{9D8B030D-6E8A-4147-A177-3AD203B41FA5}">
                      <a16:colId xmlns:a16="http://schemas.microsoft.com/office/drawing/2014/main" val="4124753091"/>
                    </a:ext>
                  </a:extLst>
                </a:gridCol>
                <a:gridCol w="1272066">
                  <a:extLst>
                    <a:ext uri="{9D8B030D-6E8A-4147-A177-3AD203B41FA5}">
                      <a16:colId xmlns:a16="http://schemas.microsoft.com/office/drawing/2014/main" val="258253896"/>
                    </a:ext>
                  </a:extLst>
                </a:gridCol>
                <a:gridCol w="1661168">
                  <a:extLst>
                    <a:ext uri="{9D8B030D-6E8A-4147-A177-3AD203B41FA5}">
                      <a16:colId xmlns:a16="http://schemas.microsoft.com/office/drawing/2014/main" val="2683494688"/>
                    </a:ext>
                  </a:extLst>
                </a:gridCol>
              </a:tblGrid>
              <a:tr h="320674">
                <a:tc>
                  <a:txBody>
                    <a:bodyPr/>
                    <a:lstStyle/>
                    <a:p>
                      <a:pPr marL="0" marR="0">
                        <a:lnSpc>
                          <a:spcPct val="107000"/>
                        </a:lnSpc>
                        <a:spcBef>
                          <a:spcPts val="0"/>
                        </a:spcBef>
                        <a:spcAft>
                          <a:spcPts val="0"/>
                        </a:spcAft>
                      </a:pPr>
                      <a:r>
                        <a:rPr lang="en-US" sz="1200">
                          <a:effectLst/>
                        </a:rPr>
                        <a:t>Feature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200">
                          <a:effectLst/>
                        </a:rPr>
                        <a:t>Minimum</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200">
                          <a:effectLst/>
                        </a:rPr>
                        <a:t>Maximum</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200">
                          <a:effectLst/>
                        </a:rPr>
                        <a:t>Average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200">
                          <a:effectLst/>
                        </a:rPr>
                        <a:t>Standard Deviation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3327953595"/>
                  </a:ext>
                </a:extLst>
              </a:tr>
              <a:tr h="320674">
                <a:tc>
                  <a:txBody>
                    <a:bodyPr/>
                    <a:lstStyle/>
                    <a:p>
                      <a:pPr marL="0" marR="0">
                        <a:lnSpc>
                          <a:spcPct val="107000"/>
                        </a:lnSpc>
                        <a:spcBef>
                          <a:spcPts val="0"/>
                        </a:spcBef>
                        <a:spcAft>
                          <a:spcPts val="0"/>
                        </a:spcAft>
                      </a:pPr>
                      <a:r>
                        <a:rPr lang="en-US" sz="1200">
                          <a:effectLst/>
                        </a:rPr>
                        <a:t>Age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200">
                          <a:effectLst/>
                        </a:rPr>
                        <a:t>28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200">
                          <a:effectLst/>
                        </a:rPr>
                        <a:t>77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200">
                          <a:effectLst/>
                        </a:rPr>
                        <a:t>53.51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200">
                          <a:effectLst/>
                        </a:rPr>
                        <a:t>9.432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197292747"/>
                  </a:ext>
                </a:extLst>
              </a:tr>
              <a:tr h="320674">
                <a:tc>
                  <a:txBody>
                    <a:bodyPr/>
                    <a:lstStyle/>
                    <a:p>
                      <a:pPr marL="0" marR="0">
                        <a:lnSpc>
                          <a:spcPct val="107000"/>
                        </a:lnSpc>
                        <a:spcBef>
                          <a:spcPts val="0"/>
                        </a:spcBef>
                        <a:spcAft>
                          <a:spcPts val="0"/>
                        </a:spcAft>
                      </a:pPr>
                      <a:r>
                        <a:rPr lang="en-US" sz="1200">
                          <a:effectLst/>
                        </a:rPr>
                        <a:t>bp</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a:effectLst/>
                        </a:rPr>
                        <a:t>200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a:effectLst/>
                        </a:rPr>
                        <a:t>132.4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a:effectLst/>
                        </a:rPr>
                        <a:t>18.51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672670009"/>
                  </a:ext>
                </a:extLst>
              </a:tr>
              <a:tr h="320674">
                <a:tc>
                  <a:txBody>
                    <a:bodyPr/>
                    <a:lstStyle/>
                    <a:p>
                      <a:pPr marL="0" marR="0">
                        <a:lnSpc>
                          <a:spcPct val="107000"/>
                        </a:lnSpc>
                        <a:spcBef>
                          <a:spcPts val="0"/>
                        </a:spcBef>
                        <a:spcAft>
                          <a:spcPts val="0"/>
                        </a:spcAft>
                      </a:pPr>
                      <a:r>
                        <a:rPr lang="en-US" sz="1200">
                          <a:effectLst/>
                        </a:rPr>
                        <a:t>chol</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200">
                          <a:effectLst/>
                        </a:rPr>
                        <a:t>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a:effectLst/>
                        </a:rPr>
                        <a:t>603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a:effectLst/>
                        </a:rPr>
                        <a:t>198.8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a:effectLst/>
                        </a:rPr>
                        <a:t>109.4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483705572"/>
                  </a:ext>
                </a:extLst>
              </a:tr>
              <a:tr h="320674">
                <a:tc>
                  <a:txBody>
                    <a:bodyPr/>
                    <a:lstStyle/>
                    <a:p>
                      <a:pPr marL="0" marR="0">
                        <a:lnSpc>
                          <a:spcPct val="107000"/>
                        </a:lnSpc>
                        <a:spcBef>
                          <a:spcPts val="0"/>
                        </a:spcBef>
                        <a:spcAft>
                          <a:spcPts val="0"/>
                        </a:spcAft>
                      </a:pPr>
                      <a:r>
                        <a:rPr lang="en-US" sz="1200">
                          <a:effectLst/>
                        </a:rPr>
                        <a:t>hr</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200">
                          <a:effectLst/>
                        </a:rPr>
                        <a:t>60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a:effectLst/>
                        </a:rPr>
                        <a:t>202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a:effectLst/>
                        </a:rPr>
                        <a:t>136.81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a:effectLst/>
                        </a:rPr>
                        <a:t>25.5</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854544923"/>
                  </a:ext>
                </a:extLst>
              </a:tr>
              <a:tr h="320674">
                <a:tc>
                  <a:txBody>
                    <a:bodyPr/>
                    <a:lstStyle/>
                    <a:p>
                      <a:pPr marL="0" marR="0">
                        <a:lnSpc>
                          <a:spcPct val="107000"/>
                        </a:lnSpc>
                        <a:spcBef>
                          <a:spcPts val="0"/>
                        </a:spcBef>
                        <a:spcAft>
                          <a:spcPts val="0"/>
                        </a:spcAft>
                      </a:pPr>
                      <a:r>
                        <a:rPr lang="en-US" sz="1200">
                          <a:effectLst/>
                        </a:rPr>
                        <a:t>oldpeak</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200">
                          <a:effectLst/>
                        </a:rPr>
                        <a:t>-2.6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a:effectLst/>
                        </a:rPr>
                        <a:t>6.2</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a:effectLst/>
                        </a:rPr>
                        <a:t>0.88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r">
                        <a:lnSpc>
                          <a:spcPct val="107000"/>
                        </a:lnSpc>
                        <a:spcBef>
                          <a:spcPts val="0"/>
                        </a:spcBef>
                        <a:spcAft>
                          <a:spcPts val="0"/>
                        </a:spcAft>
                      </a:pPr>
                      <a:r>
                        <a:rPr lang="en-US" sz="1200" dirty="0">
                          <a:effectLst/>
                        </a:rPr>
                        <a:t>1.1</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684262554"/>
                  </a:ext>
                </a:extLst>
              </a:tr>
            </a:tbl>
          </a:graphicData>
        </a:graphic>
      </p:graphicFrame>
      <p:pic>
        <p:nvPicPr>
          <p:cNvPr id="1032" name="Picture 8">
            <a:extLst>
              <a:ext uri="{FF2B5EF4-FFF2-40B4-BE49-F238E27FC236}">
                <a16:creationId xmlns:a16="http://schemas.microsoft.com/office/drawing/2014/main" id="{7814CB4A-1657-2A8C-AA53-3AB55C1D17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74891" y="4479194"/>
            <a:ext cx="4698047" cy="35184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299295" y="496418"/>
            <a:ext cx="7623810" cy="1357313"/>
          </a:xfrm>
          <a:prstGeom prst="rect">
            <a:avLst/>
          </a:prstGeom>
          <a:noFill/>
          <a:ln/>
        </p:spPr>
        <p:txBody>
          <a:bodyPr wrap="square" lIns="0" tIns="0" rIns="0" bIns="0" rtlCol="0" anchor="t"/>
          <a:lstStyle/>
          <a:p>
            <a:pPr marL="0" indent="0">
              <a:lnSpc>
                <a:spcPts val="5300"/>
              </a:lnSpc>
              <a:buNone/>
            </a:pPr>
            <a:r>
              <a:rPr lang="en-US" sz="4250" dirty="0">
                <a:solidFill>
                  <a:srgbClr val="484237"/>
                </a:solidFill>
                <a:latin typeface="Gelasio Semi Bold" pitchFamily="34" charset="0"/>
                <a:ea typeface="Gelasio Semi Bold" pitchFamily="34" charset="-122"/>
                <a:cs typeface="Gelasio Semi Bold" pitchFamily="34" charset="-120"/>
              </a:rPr>
              <a:t>Visualizations and Insights from Boxplots</a:t>
            </a:r>
            <a:endParaRPr lang="en-US" sz="4250" dirty="0"/>
          </a:p>
        </p:txBody>
      </p:sp>
      <p:sp>
        <p:nvSpPr>
          <p:cNvPr id="4" name="Shape 1"/>
          <p:cNvSpPr/>
          <p:nvPr/>
        </p:nvSpPr>
        <p:spPr>
          <a:xfrm>
            <a:off x="299295" y="2423801"/>
            <a:ext cx="488633" cy="488633"/>
          </a:xfrm>
          <a:prstGeom prst="roundRect">
            <a:avLst>
              <a:gd name="adj" fmla="val 6667"/>
            </a:avLst>
          </a:prstGeom>
          <a:solidFill>
            <a:srgbClr val="EEE8DD"/>
          </a:solidFill>
          <a:ln/>
        </p:spPr>
        <p:txBody>
          <a:bodyPr/>
          <a:lstStyle/>
          <a:p>
            <a:endParaRPr lang="en-US"/>
          </a:p>
        </p:txBody>
      </p:sp>
      <p:sp>
        <p:nvSpPr>
          <p:cNvPr id="5" name="Text 2"/>
          <p:cNvSpPr/>
          <p:nvPr/>
        </p:nvSpPr>
        <p:spPr>
          <a:xfrm>
            <a:off x="466697" y="2505240"/>
            <a:ext cx="153710" cy="325755"/>
          </a:xfrm>
          <a:prstGeom prst="rect">
            <a:avLst/>
          </a:prstGeom>
          <a:noFill/>
          <a:ln/>
        </p:spPr>
        <p:txBody>
          <a:bodyPr wrap="none" lIns="0" tIns="0" rIns="0" bIns="0" rtlCol="0" anchor="t"/>
          <a:lstStyle/>
          <a:p>
            <a:pPr marL="0" indent="0" algn="ctr">
              <a:lnSpc>
                <a:spcPts val="2550"/>
              </a:lnSpc>
              <a:buNone/>
            </a:pPr>
            <a:r>
              <a:rPr lang="en-US" sz="2550" dirty="0">
                <a:solidFill>
                  <a:srgbClr val="746558"/>
                </a:solidFill>
                <a:latin typeface="Gelasio Semi Bold" pitchFamily="34" charset="0"/>
                <a:ea typeface="Gelasio Semi Bold" pitchFamily="34" charset="-122"/>
                <a:cs typeface="Gelasio Semi Bold" pitchFamily="34" charset="-120"/>
              </a:rPr>
              <a:t>1</a:t>
            </a:r>
            <a:endParaRPr lang="en-US" sz="2550" dirty="0"/>
          </a:p>
        </p:txBody>
      </p:sp>
      <p:sp>
        <p:nvSpPr>
          <p:cNvPr id="6" name="Text 3"/>
          <p:cNvSpPr/>
          <p:nvPr/>
        </p:nvSpPr>
        <p:spPr>
          <a:xfrm>
            <a:off x="1005098" y="2423801"/>
            <a:ext cx="2714625" cy="339328"/>
          </a:xfrm>
          <a:prstGeom prst="rect">
            <a:avLst/>
          </a:prstGeom>
          <a:noFill/>
          <a:ln/>
        </p:spPr>
        <p:txBody>
          <a:bodyPr wrap="none" lIns="0" tIns="0" rIns="0" bIns="0" rtlCol="0" anchor="t"/>
          <a:lstStyle/>
          <a:p>
            <a:pPr marL="0" indent="0">
              <a:lnSpc>
                <a:spcPts val="2650"/>
              </a:lnSpc>
              <a:buNone/>
            </a:pPr>
            <a:r>
              <a:rPr lang="en-US" sz="2100" dirty="0">
                <a:solidFill>
                  <a:srgbClr val="746558"/>
                </a:solidFill>
                <a:latin typeface="Gelasio Semi Bold" pitchFamily="34" charset="0"/>
                <a:ea typeface="Gelasio Semi Bold" pitchFamily="34" charset="-122"/>
                <a:cs typeface="Gelasio Semi Bold" pitchFamily="34" charset="-120"/>
              </a:rPr>
              <a:t>Age Distribution</a:t>
            </a:r>
            <a:endParaRPr lang="en-US" sz="2100" dirty="0"/>
          </a:p>
        </p:txBody>
      </p:sp>
      <p:sp>
        <p:nvSpPr>
          <p:cNvPr id="7" name="Text 4"/>
          <p:cNvSpPr/>
          <p:nvPr/>
        </p:nvSpPr>
        <p:spPr>
          <a:xfrm>
            <a:off x="1005098" y="2893384"/>
            <a:ext cx="2997518" cy="1389698"/>
          </a:xfrm>
          <a:prstGeom prst="rect">
            <a:avLst/>
          </a:prstGeom>
          <a:noFill/>
          <a:ln/>
        </p:spPr>
        <p:txBody>
          <a:bodyPr wrap="square" lIns="0" tIns="0" rIns="0" bIns="0" rtlCol="0" anchor="t"/>
          <a:lstStyle/>
          <a:p>
            <a:pPr marL="0" indent="0">
              <a:lnSpc>
                <a:spcPts val="2700"/>
              </a:lnSpc>
              <a:buNone/>
            </a:pPr>
            <a:r>
              <a:rPr lang="en-US" sz="1700" dirty="0">
                <a:solidFill>
                  <a:srgbClr val="746558"/>
                </a:solidFill>
                <a:latin typeface="Gelasio" pitchFamily="34" charset="0"/>
                <a:ea typeface="Gelasio" pitchFamily="34" charset="-122"/>
                <a:cs typeface="Gelasio" pitchFamily="34" charset="-120"/>
              </a:rPr>
              <a:t>Relatively narrow distribution between 30-80 years, with a median around 55 years and few outliers.</a:t>
            </a:r>
            <a:endParaRPr lang="en-US" sz="1700" dirty="0"/>
          </a:p>
        </p:txBody>
      </p:sp>
      <p:sp>
        <p:nvSpPr>
          <p:cNvPr id="8" name="Shape 5"/>
          <p:cNvSpPr/>
          <p:nvPr/>
        </p:nvSpPr>
        <p:spPr>
          <a:xfrm>
            <a:off x="4219785" y="2423801"/>
            <a:ext cx="488633" cy="488633"/>
          </a:xfrm>
          <a:prstGeom prst="roundRect">
            <a:avLst>
              <a:gd name="adj" fmla="val 6667"/>
            </a:avLst>
          </a:prstGeom>
          <a:solidFill>
            <a:srgbClr val="EEE8DD"/>
          </a:solidFill>
          <a:ln/>
        </p:spPr>
        <p:txBody>
          <a:bodyPr/>
          <a:lstStyle/>
          <a:p>
            <a:endParaRPr lang="en-US"/>
          </a:p>
        </p:txBody>
      </p:sp>
      <p:sp>
        <p:nvSpPr>
          <p:cNvPr id="9" name="Text 6"/>
          <p:cNvSpPr/>
          <p:nvPr/>
        </p:nvSpPr>
        <p:spPr>
          <a:xfrm>
            <a:off x="4365398" y="2505240"/>
            <a:ext cx="197406" cy="325755"/>
          </a:xfrm>
          <a:prstGeom prst="rect">
            <a:avLst/>
          </a:prstGeom>
          <a:noFill/>
          <a:ln/>
        </p:spPr>
        <p:txBody>
          <a:bodyPr wrap="none" lIns="0" tIns="0" rIns="0" bIns="0" rtlCol="0" anchor="t"/>
          <a:lstStyle/>
          <a:p>
            <a:pPr marL="0" indent="0" algn="ctr">
              <a:lnSpc>
                <a:spcPts val="2550"/>
              </a:lnSpc>
              <a:buNone/>
            </a:pPr>
            <a:r>
              <a:rPr lang="en-US" sz="2550" dirty="0">
                <a:solidFill>
                  <a:srgbClr val="746558"/>
                </a:solidFill>
                <a:latin typeface="Gelasio Semi Bold" pitchFamily="34" charset="0"/>
                <a:ea typeface="Gelasio Semi Bold" pitchFamily="34" charset="-122"/>
                <a:cs typeface="Gelasio Semi Bold" pitchFamily="34" charset="-120"/>
              </a:rPr>
              <a:t>2</a:t>
            </a:r>
            <a:endParaRPr lang="en-US" sz="2550" dirty="0"/>
          </a:p>
        </p:txBody>
      </p:sp>
      <p:sp>
        <p:nvSpPr>
          <p:cNvPr id="10" name="Text 7"/>
          <p:cNvSpPr/>
          <p:nvPr/>
        </p:nvSpPr>
        <p:spPr>
          <a:xfrm>
            <a:off x="4925588" y="2423801"/>
            <a:ext cx="2997518" cy="678656"/>
          </a:xfrm>
          <a:prstGeom prst="rect">
            <a:avLst/>
          </a:prstGeom>
          <a:noFill/>
          <a:ln/>
        </p:spPr>
        <p:txBody>
          <a:bodyPr wrap="square" lIns="0" tIns="0" rIns="0" bIns="0" rtlCol="0" anchor="t"/>
          <a:lstStyle/>
          <a:p>
            <a:pPr marL="0" indent="0">
              <a:lnSpc>
                <a:spcPts val="2650"/>
              </a:lnSpc>
              <a:buNone/>
            </a:pPr>
            <a:r>
              <a:rPr lang="en-US" sz="2100" dirty="0">
                <a:solidFill>
                  <a:srgbClr val="746558"/>
                </a:solidFill>
                <a:latin typeface="Gelasio Semi Bold" pitchFamily="34" charset="0"/>
                <a:ea typeface="Gelasio Semi Bold" pitchFamily="34" charset="-122"/>
                <a:cs typeface="Gelasio Semi Bold" pitchFamily="34" charset="-120"/>
              </a:rPr>
              <a:t>RestingBP Distribution</a:t>
            </a:r>
            <a:endParaRPr lang="en-US" sz="2100" dirty="0"/>
          </a:p>
        </p:txBody>
      </p:sp>
      <p:sp>
        <p:nvSpPr>
          <p:cNvPr id="11" name="Text 8"/>
          <p:cNvSpPr/>
          <p:nvPr/>
        </p:nvSpPr>
        <p:spPr>
          <a:xfrm>
            <a:off x="4925588" y="3232712"/>
            <a:ext cx="2997518" cy="1389698"/>
          </a:xfrm>
          <a:prstGeom prst="rect">
            <a:avLst/>
          </a:prstGeom>
          <a:noFill/>
          <a:ln/>
        </p:spPr>
        <p:txBody>
          <a:bodyPr wrap="square" lIns="0" tIns="0" rIns="0" bIns="0" rtlCol="0" anchor="t"/>
          <a:lstStyle/>
          <a:p>
            <a:pPr marL="0" indent="0">
              <a:lnSpc>
                <a:spcPts val="2700"/>
              </a:lnSpc>
              <a:buNone/>
            </a:pPr>
            <a:r>
              <a:rPr lang="en-US" sz="1700" dirty="0">
                <a:solidFill>
                  <a:srgbClr val="746558"/>
                </a:solidFill>
                <a:latin typeface="Gelasio" pitchFamily="34" charset="0"/>
                <a:ea typeface="Gelasio" pitchFamily="34" charset="-122"/>
                <a:cs typeface="Gelasio" pitchFamily="34" charset="-120"/>
              </a:rPr>
              <a:t>Ranges primarily between 100-175 mmHg, with a median around 130 mmHg and some lower outliers.</a:t>
            </a:r>
            <a:endParaRPr lang="en-US" sz="1700" dirty="0"/>
          </a:p>
        </p:txBody>
      </p:sp>
      <p:sp>
        <p:nvSpPr>
          <p:cNvPr id="12" name="Shape 9"/>
          <p:cNvSpPr/>
          <p:nvPr/>
        </p:nvSpPr>
        <p:spPr>
          <a:xfrm>
            <a:off x="299295" y="5083896"/>
            <a:ext cx="488633" cy="488633"/>
          </a:xfrm>
          <a:prstGeom prst="roundRect">
            <a:avLst>
              <a:gd name="adj" fmla="val 6667"/>
            </a:avLst>
          </a:prstGeom>
          <a:solidFill>
            <a:srgbClr val="EEE8DD"/>
          </a:solidFill>
          <a:ln/>
        </p:spPr>
        <p:txBody>
          <a:bodyPr/>
          <a:lstStyle/>
          <a:p>
            <a:endParaRPr lang="en-US"/>
          </a:p>
        </p:txBody>
      </p:sp>
      <p:sp>
        <p:nvSpPr>
          <p:cNvPr id="13" name="Text 10"/>
          <p:cNvSpPr/>
          <p:nvPr/>
        </p:nvSpPr>
        <p:spPr>
          <a:xfrm>
            <a:off x="445385" y="5165334"/>
            <a:ext cx="196334" cy="325755"/>
          </a:xfrm>
          <a:prstGeom prst="rect">
            <a:avLst/>
          </a:prstGeom>
          <a:noFill/>
          <a:ln/>
        </p:spPr>
        <p:txBody>
          <a:bodyPr wrap="none" lIns="0" tIns="0" rIns="0" bIns="0" rtlCol="0" anchor="t"/>
          <a:lstStyle/>
          <a:p>
            <a:pPr marL="0" indent="0" algn="ctr">
              <a:lnSpc>
                <a:spcPts val="2550"/>
              </a:lnSpc>
              <a:buNone/>
            </a:pPr>
            <a:r>
              <a:rPr lang="en-US" sz="2550" dirty="0">
                <a:solidFill>
                  <a:srgbClr val="746558"/>
                </a:solidFill>
                <a:latin typeface="Gelasio Semi Bold" pitchFamily="34" charset="0"/>
                <a:ea typeface="Gelasio Semi Bold" pitchFamily="34" charset="-122"/>
                <a:cs typeface="Gelasio Semi Bold" pitchFamily="34" charset="-120"/>
              </a:rPr>
              <a:t>3</a:t>
            </a:r>
            <a:endParaRPr lang="en-US" sz="2550" dirty="0"/>
          </a:p>
        </p:txBody>
      </p:sp>
      <p:sp>
        <p:nvSpPr>
          <p:cNvPr id="14" name="Text 11"/>
          <p:cNvSpPr/>
          <p:nvPr/>
        </p:nvSpPr>
        <p:spPr>
          <a:xfrm>
            <a:off x="1005098" y="5083896"/>
            <a:ext cx="3252549" cy="339328"/>
          </a:xfrm>
          <a:prstGeom prst="rect">
            <a:avLst/>
          </a:prstGeom>
          <a:noFill/>
          <a:ln/>
        </p:spPr>
        <p:txBody>
          <a:bodyPr wrap="none" lIns="0" tIns="0" rIns="0" bIns="0" rtlCol="0" anchor="t"/>
          <a:lstStyle/>
          <a:p>
            <a:pPr marL="0" indent="0">
              <a:lnSpc>
                <a:spcPts val="2650"/>
              </a:lnSpc>
              <a:buNone/>
            </a:pPr>
            <a:r>
              <a:rPr lang="en-US" sz="2100" dirty="0">
                <a:solidFill>
                  <a:srgbClr val="746558"/>
                </a:solidFill>
                <a:latin typeface="Gelasio Semi Bold" pitchFamily="34" charset="0"/>
                <a:ea typeface="Gelasio Semi Bold" pitchFamily="34" charset="-122"/>
                <a:cs typeface="Gelasio Semi Bold" pitchFamily="34" charset="-120"/>
              </a:rPr>
              <a:t>Cholesterol Distribution</a:t>
            </a:r>
            <a:endParaRPr lang="en-US" sz="2100" dirty="0"/>
          </a:p>
        </p:txBody>
      </p:sp>
      <p:sp>
        <p:nvSpPr>
          <p:cNvPr id="15" name="Text 12"/>
          <p:cNvSpPr/>
          <p:nvPr/>
        </p:nvSpPr>
        <p:spPr>
          <a:xfrm>
            <a:off x="1005098" y="5553478"/>
            <a:ext cx="6918008" cy="694849"/>
          </a:xfrm>
          <a:prstGeom prst="rect">
            <a:avLst/>
          </a:prstGeom>
          <a:noFill/>
          <a:ln/>
        </p:spPr>
        <p:txBody>
          <a:bodyPr wrap="square" lIns="0" tIns="0" rIns="0" bIns="0" rtlCol="0" anchor="t"/>
          <a:lstStyle/>
          <a:p>
            <a:pPr marL="0" indent="0">
              <a:lnSpc>
                <a:spcPts val="2700"/>
              </a:lnSpc>
              <a:buNone/>
            </a:pPr>
            <a:r>
              <a:rPr lang="en-US" sz="1700" dirty="0">
                <a:solidFill>
                  <a:srgbClr val="746558"/>
                </a:solidFill>
                <a:latin typeface="Gelasio" pitchFamily="34" charset="0"/>
                <a:ea typeface="Gelasio" pitchFamily="34" charset="-122"/>
                <a:cs typeface="Gelasio" pitchFamily="34" charset="-120"/>
              </a:rPr>
              <a:t>Widest distribution of all features, ranging primarily between 100-275 mg/dL, with multiple high outliers.</a:t>
            </a:r>
            <a:endParaRPr lang="en-US" sz="1700" dirty="0"/>
          </a:p>
        </p:txBody>
      </p:sp>
      <p:sp>
        <p:nvSpPr>
          <p:cNvPr id="16" name="Text 13"/>
          <p:cNvSpPr/>
          <p:nvPr/>
        </p:nvSpPr>
        <p:spPr>
          <a:xfrm>
            <a:off x="299295" y="6492643"/>
            <a:ext cx="7623810" cy="1042273"/>
          </a:xfrm>
          <a:prstGeom prst="rect">
            <a:avLst/>
          </a:prstGeom>
          <a:noFill/>
          <a:ln/>
        </p:spPr>
        <p:txBody>
          <a:bodyPr wrap="square" lIns="0" tIns="0" rIns="0" bIns="0" rtlCol="0" anchor="t"/>
          <a:lstStyle/>
          <a:p>
            <a:pPr marL="0" indent="0">
              <a:lnSpc>
                <a:spcPts val="2700"/>
              </a:lnSpc>
              <a:buNone/>
            </a:pPr>
            <a:r>
              <a:rPr lang="en-US" sz="1700" dirty="0">
                <a:solidFill>
                  <a:srgbClr val="746558"/>
                </a:solidFill>
                <a:latin typeface="Gelasio" pitchFamily="34" charset="0"/>
                <a:ea typeface="Gelasio" pitchFamily="34" charset="-122"/>
                <a:cs typeface="Gelasio" pitchFamily="34" charset="-120"/>
              </a:rPr>
              <a:t> Key observations from the boxplot: The patients range from 28 to 77 years old. Average age is about 53.5 years. Standard deviation of 9.43 years indicates moderate variation in age.</a:t>
            </a:r>
            <a:endParaRPr lang="en-US" sz="1700" dirty="0"/>
          </a:p>
        </p:txBody>
      </p:sp>
      <p:pic>
        <p:nvPicPr>
          <p:cNvPr id="18" name="Picture 17">
            <a:extLst>
              <a:ext uri="{FF2B5EF4-FFF2-40B4-BE49-F238E27FC236}">
                <a16:creationId xmlns:a16="http://schemas.microsoft.com/office/drawing/2014/main" id="{CF09F457-62CF-7235-2E56-512E59E9995C}"/>
              </a:ext>
            </a:extLst>
          </p:cNvPr>
          <p:cNvPicPr>
            <a:picLocks noChangeAspect="1"/>
          </p:cNvPicPr>
          <p:nvPr/>
        </p:nvPicPr>
        <p:blipFill>
          <a:blip r:embed="rId3"/>
          <a:stretch>
            <a:fillRect/>
          </a:stretch>
        </p:blipFill>
        <p:spPr>
          <a:xfrm>
            <a:off x="9956674" y="5675263"/>
            <a:ext cx="4673726" cy="2554337"/>
          </a:xfrm>
          <a:prstGeom prst="rect">
            <a:avLst/>
          </a:prstGeom>
        </p:spPr>
      </p:pic>
      <p:pic>
        <p:nvPicPr>
          <p:cNvPr id="20" name="Picture 19">
            <a:extLst>
              <a:ext uri="{FF2B5EF4-FFF2-40B4-BE49-F238E27FC236}">
                <a16:creationId xmlns:a16="http://schemas.microsoft.com/office/drawing/2014/main" id="{B1AA2E0C-1102-A2AA-1A99-2B35D80619D7}"/>
              </a:ext>
            </a:extLst>
          </p:cNvPr>
          <p:cNvPicPr>
            <a:picLocks noChangeAspect="1"/>
          </p:cNvPicPr>
          <p:nvPr/>
        </p:nvPicPr>
        <p:blipFill>
          <a:blip r:embed="rId4"/>
          <a:stretch>
            <a:fillRect/>
          </a:stretch>
        </p:blipFill>
        <p:spPr>
          <a:xfrm>
            <a:off x="10012596" y="451924"/>
            <a:ext cx="4617804" cy="428308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289010" y="322745"/>
            <a:ext cx="13715153" cy="707075"/>
          </a:xfrm>
          <a:prstGeom prst="rect">
            <a:avLst/>
          </a:prstGeom>
          <a:noFill/>
          <a:ln/>
        </p:spPr>
        <p:txBody>
          <a:bodyPr wrap="square" lIns="0" tIns="0" rIns="0" bIns="0" rtlCol="0" anchor="t"/>
          <a:lstStyle/>
          <a:p>
            <a:pPr marL="0" indent="0">
              <a:lnSpc>
                <a:spcPts val="4550"/>
              </a:lnSpc>
              <a:buNone/>
            </a:pPr>
            <a:r>
              <a:rPr lang="en-US" sz="3650">
                <a:solidFill>
                  <a:srgbClr val="484237"/>
                </a:solidFill>
                <a:latin typeface="Gelasio Semi Bold" pitchFamily="34" charset="0"/>
                <a:ea typeface="Gelasio Semi Bold" pitchFamily="34" charset="-122"/>
                <a:cs typeface="Gelasio Semi Bold" pitchFamily="34" charset="-120"/>
              </a:rPr>
              <a:t>Relationships Between Categorical and Numerical Features</a:t>
            </a:r>
            <a:endParaRPr lang="en-US" sz="3650"/>
          </a:p>
        </p:txBody>
      </p:sp>
      <p:sp>
        <p:nvSpPr>
          <p:cNvPr id="13" name="Text 7"/>
          <p:cNvSpPr/>
          <p:nvPr/>
        </p:nvSpPr>
        <p:spPr>
          <a:xfrm>
            <a:off x="10419104" y="1809193"/>
            <a:ext cx="3744244" cy="3790065"/>
          </a:xfrm>
          <a:prstGeom prst="rect">
            <a:avLst/>
          </a:prstGeom>
          <a:noFill/>
          <a:ln/>
        </p:spPr>
        <p:txBody>
          <a:bodyPr wrap="square" lIns="0" tIns="0" rIns="0" bIns="0" rtlCol="0" anchor="t"/>
          <a:lstStyle/>
          <a:p>
            <a:pPr>
              <a:lnSpc>
                <a:spcPts val="2300"/>
              </a:lnSpc>
            </a:pPr>
            <a:r>
              <a:rPr lang="en-US" sz="2000">
                <a:solidFill>
                  <a:srgbClr val="746558"/>
                </a:solidFill>
                <a:latin typeface="Gelasio"/>
                <a:ea typeface="Gelasio" pitchFamily="34" charset="-122"/>
                <a:cs typeface="Gelasio"/>
              </a:rPr>
              <a:t>Key Takeaways from Each Plot: </a:t>
            </a:r>
            <a:endParaRPr lang="en-US" sz="2000">
              <a:solidFill>
                <a:srgbClr val="000000"/>
              </a:solidFill>
              <a:latin typeface="Gelasio"/>
              <a:ea typeface="Calibri"/>
              <a:cs typeface="Gelasio"/>
            </a:endParaRPr>
          </a:p>
          <a:p>
            <a:pPr marL="342900" indent="-342900">
              <a:lnSpc>
                <a:spcPts val="2300"/>
              </a:lnSpc>
              <a:buFont typeface="Arial"/>
              <a:buChar char="•"/>
            </a:pPr>
            <a:r>
              <a:rPr lang="en-US" sz="2000">
                <a:solidFill>
                  <a:srgbClr val="746558"/>
                </a:solidFill>
                <a:latin typeface="Gelasio"/>
                <a:ea typeface="Gelasio" pitchFamily="34" charset="-122"/>
                <a:cs typeface="Gelasio"/>
              </a:rPr>
              <a:t>All CP types show a similar median age (~50–60 years).</a:t>
            </a:r>
            <a:endParaRPr lang="en-US" sz="2000">
              <a:solidFill>
                <a:srgbClr val="000000"/>
              </a:solidFill>
              <a:latin typeface="Gelasio"/>
              <a:ea typeface="Calibri"/>
              <a:cs typeface="Gelasio"/>
            </a:endParaRPr>
          </a:p>
          <a:p>
            <a:pPr marL="342900" indent="-342900">
              <a:lnSpc>
                <a:spcPts val="2300"/>
              </a:lnSpc>
              <a:buFont typeface="Arial"/>
              <a:buChar char="•"/>
            </a:pPr>
            <a:r>
              <a:rPr lang="en-US" sz="2000">
                <a:solidFill>
                  <a:srgbClr val="746558"/>
                </a:solidFill>
                <a:latin typeface="Gelasio"/>
                <a:ea typeface="Gelasio" pitchFamily="34" charset="-122"/>
                <a:cs typeface="Gelasio"/>
              </a:rPr>
              <a:t>Outliers exist for younger patients (~30s). TA (Typical Angina) has a slightly higher median age compared to others.</a:t>
            </a:r>
            <a:endParaRPr lang="en-US" sz="2000">
              <a:latin typeface="Gelasio"/>
              <a:ea typeface="Calibri"/>
              <a:cs typeface="Gelasio"/>
            </a:endParaRPr>
          </a:p>
        </p:txBody>
      </p:sp>
      <p:pic>
        <p:nvPicPr>
          <p:cNvPr id="15" name="Picture 14">
            <a:extLst>
              <a:ext uri="{FF2B5EF4-FFF2-40B4-BE49-F238E27FC236}">
                <a16:creationId xmlns:a16="http://schemas.microsoft.com/office/drawing/2014/main" id="{E2EE4C70-627D-B505-D993-8BDE8A785FCF}"/>
              </a:ext>
            </a:extLst>
          </p:cNvPr>
          <p:cNvPicPr>
            <a:picLocks noChangeAspect="1"/>
          </p:cNvPicPr>
          <p:nvPr/>
        </p:nvPicPr>
        <p:blipFill>
          <a:blip r:embed="rId3"/>
          <a:stretch>
            <a:fillRect/>
          </a:stretch>
        </p:blipFill>
        <p:spPr>
          <a:xfrm>
            <a:off x="433965" y="1202982"/>
            <a:ext cx="9031311" cy="537464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9EF94-D656-1128-08BF-D896A1262BA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26E52564-F9E6-E16F-A59B-C9316D0C1604}"/>
              </a:ext>
            </a:extLst>
          </p:cNvPr>
          <p:cNvSpPr/>
          <p:nvPr/>
        </p:nvSpPr>
        <p:spPr>
          <a:xfrm>
            <a:off x="577790" y="276772"/>
            <a:ext cx="13553480" cy="761941"/>
          </a:xfrm>
          <a:prstGeom prst="rect">
            <a:avLst/>
          </a:prstGeom>
          <a:noFill/>
          <a:ln/>
        </p:spPr>
        <p:txBody>
          <a:bodyPr wrap="none" lIns="0" tIns="0" rIns="0" bIns="0" rtlCol="0" anchor="t"/>
          <a:lstStyle/>
          <a:p>
            <a:r>
              <a:rPr lang="en-US" sz="2800">
                <a:solidFill>
                  <a:srgbClr val="484237"/>
                </a:solidFill>
                <a:latin typeface="Gelasio Semi Bold"/>
                <a:cs typeface="Gelasio Semi Bold"/>
              </a:rPr>
              <a:t>Q1.</a:t>
            </a:r>
            <a:r>
              <a:rPr lang="en-US" sz="2800">
                <a:solidFill>
                  <a:srgbClr val="484237"/>
                </a:solidFill>
                <a:latin typeface="Gelasio Semi Bold"/>
                <a:ea typeface="+mn-lt"/>
                <a:cs typeface="Gelasio Semi Bold"/>
              </a:rPr>
              <a:t> How does age influence the likelihood of developing heart disease across different gender groups?</a:t>
            </a:r>
            <a:endParaRPr lang="en-US" sz="2800">
              <a:solidFill>
                <a:srgbClr val="000000"/>
              </a:solidFill>
              <a:latin typeface="Gelasio Semi Bold"/>
              <a:ea typeface="Calibri" panose="020F0502020204030204"/>
              <a:cs typeface="Calibri" panose="020F0502020204030204"/>
            </a:endParaRPr>
          </a:p>
          <a:p>
            <a:endParaRPr lang="en-US" sz="2800">
              <a:solidFill>
                <a:srgbClr val="484237"/>
              </a:solidFill>
              <a:latin typeface="Gelasio Semi Bold"/>
              <a:ea typeface="Calibri" panose="020F0502020204030204"/>
              <a:cs typeface="Gelasio Semi Bold"/>
            </a:endParaRPr>
          </a:p>
          <a:p>
            <a:pPr marL="0" indent="0">
              <a:buNone/>
            </a:pPr>
            <a:endParaRPr lang="en-US" sz="2800">
              <a:solidFill>
                <a:srgbClr val="484237"/>
              </a:solidFill>
              <a:latin typeface="Gelasio Semi Bold"/>
              <a:cs typeface="Gelasio Semi Bold"/>
            </a:endParaRPr>
          </a:p>
        </p:txBody>
      </p:sp>
      <p:sp>
        <p:nvSpPr>
          <p:cNvPr id="3" name="Text 1">
            <a:extLst>
              <a:ext uri="{FF2B5EF4-FFF2-40B4-BE49-F238E27FC236}">
                <a16:creationId xmlns:a16="http://schemas.microsoft.com/office/drawing/2014/main" id="{02B715E4-A345-88CE-EB74-3EA581A3684D}"/>
              </a:ext>
            </a:extLst>
          </p:cNvPr>
          <p:cNvSpPr/>
          <p:nvPr/>
        </p:nvSpPr>
        <p:spPr>
          <a:xfrm>
            <a:off x="9551669" y="1924665"/>
            <a:ext cx="2835235" cy="354330"/>
          </a:xfrm>
          <a:prstGeom prst="rect">
            <a:avLst/>
          </a:prstGeom>
          <a:noFill/>
          <a:ln/>
        </p:spPr>
        <p:txBody>
          <a:bodyPr wrap="none" lIns="0" tIns="0" rIns="0" bIns="0" rtlCol="0" anchor="t"/>
          <a:lstStyle/>
          <a:p>
            <a:pPr marL="0" indent="0">
              <a:lnSpc>
                <a:spcPts val="2750"/>
              </a:lnSpc>
              <a:buNone/>
            </a:pPr>
            <a:r>
              <a:rPr lang="en-US" sz="2200">
                <a:solidFill>
                  <a:srgbClr val="484237"/>
                </a:solidFill>
                <a:latin typeface="Gelasio Semi Bold" pitchFamily="34" charset="0"/>
                <a:ea typeface="Gelasio Semi Bold" pitchFamily="34" charset="-122"/>
                <a:cs typeface="Gelasio Semi Bold" pitchFamily="34" charset="-120"/>
              </a:rPr>
              <a:t>Age Metrics</a:t>
            </a:r>
            <a:endParaRPr lang="en-US" sz="2200"/>
          </a:p>
        </p:txBody>
      </p:sp>
      <p:sp>
        <p:nvSpPr>
          <p:cNvPr id="4" name="Text 2">
            <a:extLst>
              <a:ext uri="{FF2B5EF4-FFF2-40B4-BE49-F238E27FC236}">
                <a16:creationId xmlns:a16="http://schemas.microsoft.com/office/drawing/2014/main" id="{B59AB081-B98E-BFB7-129F-629B6393B6A9}"/>
              </a:ext>
            </a:extLst>
          </p:cNvPr>
          <p:cNvSpPr/>
          <p:nvPr/>
        </p:nvSpPr>
        <p:spPr>
          <a:xfrm>
            <a:off x="9551669" y="2399483"/>
            <a:ext cx="4435316" cy="2025768"/>
          </a:xfrm>
          <a:prstGeom prst="rect">
            <a:avLst/>
          </a:prstGeom>
          <a:noFill/>
          <a:ln/>
        </p:spPr>
        <p:txBody>
          <a:bodyPr wrap="square" lIns="0" tIns="0" rIns="0" bIns="0" rtlCol="0" anchor="t"/>
          <a:lstStyle/>
          <a:p>
            <a:pPr marL="0" indent="0">
              <a:lnSpc>
                <a:spcPts val="2850"/>
              </a:lnSpc>
              <a:buNone/>
            </a:pPr>
            <a:r>
              <a:rPr lang="en-US" sz="1750">
                <a:solidFill>
                  <a:srgbClr val="746558"/>
                </a:solidFill>
                <a:latin typeface="Gelasio" pitchFamily="34" charset="0"/>
                <a:ea typeface="Gelasio" pitchFamily="34" charset="-122"/>
                <a:cs typeface="Gelasio" pitchFamily="34" charset="-120"/>
              </a:rPr>
              <a:t>Patients range from 28 to 77 years old, with an average age of 53.5 years. Moderate variation in age is indicated by a standard deviation of 9.43 years.</a:t>
            </a:r>
            <a:endParaRPr lang="en-US" sz="1750"/>
          </a:p>
        </p:txBody>
      </p:sp>
      <p:pic>
        <p:nvPicPr>
          <p:cNvPr id="10" name="Picture 9">
            <a:extLst>
              <a:ext uri="{FF2B5EF4-FFF2-40B4-BE49-F238E27FC236}">
                <a16:creationId xmlns:a16="http://schemas.microsoft.com/office/drawing/2014/main" id="{4FCC8BD5-4FC7-1448-7BD8-EB18D69C5D96}"/>
              </a:ext>
            </a:extLst>
          </p:cNvPr>
          <p:cNvPicPr>
            <a:picLocks noChangeAspect="1"/>
          </p:cNvPicPr>
          <p:nvPr/>
        </p:nvPicPr>
        <p:blipFill>
          <a:blip r:embed="rId3"/>
          <a:stretch>
            <a:fillRect/>
          </a:stretch>
        </p:blipFill>
        <p:spPr>
          <a:xfrm>
            <a:off x="244660" y="1728455"/>
            <a:ext cx="8931127" cy="5750884"/>
          </a:xfrm>
          <a:prstGeom prst="rect">
            <a:avLst/>
          </a:prstGeom>
        </p:spPr>
      </p:pic>
      <p:sp>
        <p:nvSpPr>
          <p:cNvPr id="16" name="Text 3">
            <a:extLst>
              <a:ext uri="{FF2B5EF4-FFF2-40B4-BE49-F238E27FC236}">
                <a16:creationId xmlns:a16="http://schemas.microsoft.com/office/drawing/2014/main" id="{C8BAB7AF-AAA3-D60D-CB67-90612BC8E96F}"/>
              </a:ext>
            </a:extLst>
          </p:cNvPr>
          <p:cNvSpPr/>
          <p:nvPr/>
        </p:nvSpPr>
        <p:spPr>
          <a:xfrm>
            <a:off x="9603867" y="5433410"/>
            <a:ext cx="3258145" cy="354330"/>
          </a:xfrm>
          <a:prstGeom prst="rect">
            <a:avLst/>
          </a:prstGeom>
          <a:noFill/>
          <a:ln/>
        </p:spPr>
        <p:txBody>
          <a:bodyPr wrap="none" lIns="0" tIns="0" rIns="0" bIns="0" rtlCol="0" anchor="t"/>
          <a:lstStyle/>
          <a:p>
            <a:pPr marL="0" indent="0">
              <a:lnSpc>
                <a:spcPts val="2750"/>
              </a:lnSpc>
              <a:buNone/>
            </a:pPr>
            <a:r>
              <a:rPr lang="en-US" sz="2200">
                <a:solidFill>
                  <a:srgbClr val="484237"/>
                </a:solidFill>
                <a:latin typeface="Gelasio Semi Bold"/>
                <a:cs typeface="Gelasio Semi Bold"/>
              </a:rPr>
              <a:t>Inference</a:t>
            </a:r>
            <a:endParaRPr lang="en-US"/>
          </a:p>
        </p:txBody>
      </p:sp>
      <p:sp>
        <p:nvSpPr>
          <p:cNvPr id="18" name="Text 4">
            <a:extLst>
              <a:ext uri="{FF2B5EF4-FFF2-40B4-BE49-F238E27FC236}">
                <a16:creationId xmlns:a16="http://schemas.microsoft.com/office/drawing/2014/main" id="{630F9E4E-BD60-C96A-09B1-037BD7CE7667}"/>
              </a:ext>
            </a:extLst>
          </p:cNvPr>
          <p:cNvSpPr/>
          <p:nvPr/>
        </p:nvSpPr>
        <p:spPr>
          <a:xfrm>
            <a:off x="9603866" y="5780638"/>
            <a:ext cx="5562367" cy="1451610"/>
          </a:xfrm>
          <a:prstGeom prst="rect">
            <a:avLst/>
          </a:prstGeom>
          <a:noFill/>
          <a:ln/>
        </p:spPr>
        <p:txBody>
          <a:bodyPr wrap="square" lIns="0" tIns="0" rIns="0" bIns="0" rtlCol="0" anchor="t"/>
          <a:lstStyle/>
          <a:p>
            <a:pPr>
              <a:lnSpc>
                <a:spcPts val="2850"/>
              </a:lnSpc>
            </a:pPr>
            <a:r>
              <a:rPr lang="en-US" sz="1750">
                <a:solidFill>
                  <a:srgbClr val="746558"/>
                </a:solidFill>
                <a:latin typeface="Gelasio"/>
                <a:cs typeface="Gelasio"/>
              </a:rPr>
              <a:t>Age increases the likelihood of developing a heart disease increases</a:t>
            </a:r>
          </a:p>
        </p:txBody>
      </p:sp>
    </p:spTree>
    <p:extLst>
      <p:ext uri="{BB962C8B-B14F-4D97-AF65-F5344CB8AC3E}">
        <p14:creationId xmlns:p14="http://schemas.microsoft.com/office/powerpoint/2010/main" val="942448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6F214B-4BBA-1B87-8BA7-45F6E45A507D}"/>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18927043-99FA-C740-4F85-72A0F6C4693E}"/>
              </a:ext>
            </a:extLst>
          </p:cNvPr>
          <p:cNvSpPr/>
          <p:nvPr/>
        </p:nvSpPr>
        <p:spPr>
          <a:xfrm>
            <a:off x="577790" y="276772"/>
            <a:ext cx="13553480" cy="761941"/>
          </a:xfrm>
          <a:prstGeom prst="rect">
            <a:avLst/>
          </a:prstGeom>
          <a:noFill/>
          <a:ln/>
        </p:spPr>
        <p:txBody>
          <a:bodyPr wrap="none" lIns="0" tIns="0" rIns="0" bIns="0" rtlCol="0" anchor="t"/>
          <a:lstStyle/>
          <a:p>
            <a:r>
              <a:rPr lang="en-US" sz="2800">
                <a:solidFill>
                  <a:srgbClr val="484237"/>
                </a:solidFill>
                <a:latin typeface="Gelasio Semi Bold"/>
                <a:cs typeface="Gelasio Semi Bold"/>
              </a:rPr>
              <a:t>Q2.</a:t>
            </a:r>
            <a:r>
              <a:rPr lang="en-US" sz="2800">
                <a:solidFill>
                  <a:srgbClr val="484237"/>
                </a:solidFill>
                <a:latin typeface="Gelasio Semi Bold"/>
                <a:ea typeface="+mn-lt"/>
                <a:cs typeface="Gelasio Semi Bold"/>
              </a:rPr>
              <a:t> Does the presence of chest pain and exercise-induced angina increase the risk of heart disease, and how do these factors interact with other variables?</a:t>
            </a:r>
            <a:endParaRPr lang="en-US" sz="2800">
              <a:solidFill>
                <a:srgbClr val="000000"/>
              </a:solidFill>
              <a:latin typeface="Gelasio Semi Bold"/>
              <a:ea typeface="+mn-lt"/>
              <a:cs typeface="Calibri"/>
            </a:endParaRPr>
          </a:p>
          <a:p>
            <a:endParaRPr lang="en-US" sz="2800">
              <a:solidFill>
                <a:srgbClr val="484237"/>
              </a:solidFill>
              <a:latin typeface="Gelasio Semi Bold"/>
              <a:ea typeface="Calibri" panose="020F0502020204030204"/>
              <a:cs typeface="Gelasio Semi Bold"/>
            </a:endParaRPr>
          </a:p>
          <a:p>
            <a:endParaRPr lang="en-US" sz="2800">
              <a:solidFill>
                <a:srgbClr val="484237"/>
              </a:solidFill>
              <a:latin typeface="Gelasio Semi Bold"/>
              <a:ea typeface="Calibri" panose="020F0502020204030204"/>
              <a:cs typeface="Gelasio Semi Bold"/>
            </a:endParaRPr>
          </a:p>
          <a:p>
            <a:pPr marL="0" indent="0">
              <a:buNone/>
            </a:pPr>
            <a:endParaRPr lang="en-US" sz="2800">
              <a:solidFill>
                <a:srgbClr val="484237"/>
              </a:solidFill>
              <a:latin typeface="Gelasio Semi Bold"/>
              <a:cs typeface="Gelasio Semi Bold"/>
            </a:endParaRPr>
          </a:p>
        </p:txBody>
      </p:sp>
      <p:sp>
        <p:nvSpPr>
          <p:cNvPr id="16" name="Text 3">
            <a:extLst>
              <a:ext uri="{FF2B5EF4-FFF2-40B4-BE49-F238E27FC236}">
                <a16:creationId xmlns:a16="http://schemas.microsoft.com/office/drawing/2014/main" id="{F9E1FEB6-3EFE-5D84-D1CD-8A9A7FB9A13A}"/>
              </a:ext>
            </a:extLst>
          </p:cNvPr>
          <p:cNvSpPr/>
          <p:nvPr/>
        </p:nvSpPr>
        <p:spPr>
          <a:xfrm>
            <a:off x="481132" y="6273382"/>
            <a:ext cx="3258145" cy="354330"/>
          </a:xfrm>
          <a:prstGeom prst="rect">
            <a:avLst/>
          </a:prstGeom>
          <a:noFill/>
          <a:ln/>
        </p:spPr>
        <p:txBody>
          <a:bodyPr wrap="none" lIns="0" tIns="0" rIns="0" bIns="0" rtlCol="0" anchor="t"/>
          <a:lstStyle/>
          <a:p>
            <a:pPr marL="0" indent="0">
              <a:lnSpc>
                <a:spcPts val="2750"/>
              </a:lnSpc>
              <a:buNone/>
            </a:pPr>
            <a:r>
              <a:rPr lang="en-US" sz="2200">
                <a:solidFill>
                  <a:srgbClr val="484237"/>
                </a:solidFill>
                <a:latin typeface="Gelasio Semi Bold"/>
                <a:cs typeface="Gelasio Semi Bold"/>
              </a:rPr>
              <a:t>Inference</a:t>
            </a:r>
            <a:endParaRPr lang="en-US"/>
          </a:p>
        </p:txBody>
      </p:sp>
      <p:sp>
        <p:nvSpPr>
          <p:cNvPr id="18" name="Text 4">
            <a:extLst>
              <a:ext uri="{FF2B5EF4-FFF2-40B4-BE49-F238E27FC236}">
                <a16:creationId xmlns:a16="http://schemas.microsoft.com/office/drawing/2014/main" id="{8747FDF1-9F48-02FE-1CC1-5B976E09DD60}"/>
              </a:ext>
            </a:extLst>
          </p:cNvPr>
          <p:cNvSpPr/>
          <p:nvPr/>
        </p:nvSpPr>
        <p:spPr>
          <a:xfrm>
            <a:off x="438601" y="6620610"/>
            <a:ext cx="13441092" cy="1164531"/>
          </a:xfrm>
          <a:prstGeom prst="rect">
            <a:avLst/>
          </a:prstGeom>
          <a:noFill/>
          <a:ln/>
        </p:spPr>
        <p:txBody>
          <a:bodyPr wrap="square" lIns="0" tIns="0" rIns="0" bIns="0" rtlCol="0" anchor="t"/>
          <a:lstStyle/>
          <a:p>
            <a:pPr algn="just"/>
            <a:endParaRPr lang="en-US" sz="1750">
              <a:solidFill>
                <a:srgbClr val="746558"/>
              </a:solidFill>
              <a:ea typeface="+mn-lt"/>
              <a:cs typeface="+mn-lt"/>
            </a:endParaRPr>
          </a:p>
          <a:p>
            <a:pPr algn="just"/>
            <a:r>
              <a:rPr lang="en-US" sz="1750">
                <a:solidFill>
                  <a:srgbClr val="746558"/>
                </a:solidFill>
                <a:ea typeface="+mn-lt"/>
                <a:cs typeface="+mn-lt"/>
              </a:rPr>
              <a:t>In case of ASY type of chest pain there is an extremely high chance of developing heart disease. Similarly, if there is pain in angina after exercising then there is a high chance of having heart disease. </a:t>
            </a:r>
            <a:endParaRPr lang="en-US">
              <a:ea typeface="Calibri"/>
              <a:cs typeface="Calibri"/>
            </a:endParaRPr>
          </a:p>
          <a:p>
            <a:pPr>
              <a:lnSpc>
                <a:spcPts val="2850"/>
              </a:lnSpc>
            </a:pPr>
            <a:endParaRPr lang="en-US" sz="1750">
              <a:solidFill>
                <a:srgbClr val="746558"/>
              </a:solidFill>
              <a:latin typeface="Gelasio"/>
              <a:cs typeface="Gelasio"/>
            </a:endParaRPr>
          </a:p>
        </p:txBody>
      </p:sp>
      <p:pic>
        <p:nvPicPr>
          <p:cNvPr id="5" name="Picture 4" descr="A graph of red and blue bars&#10;&#10;AI-generated content may be incorrect.">
            <a:extLst>
              <a:ext uri="{FF2B5EF4-FFF2-40B4-BE49-F238E27FC236}">
                <a16:creationId xmlns:a16="http://schemas.microsoft.com/office/drawing/2014/main" id="{22EAAA69-2643-814E-F6FA-64C3183372E3}"/>
              </a:ext>
            </a:extLst>
          </p:cNvPr>
          <p:cNvPicPr>
            <a:picLocks noChangeAspect="1"/>
          </p:cNvPicPr>
          <p:nvPr/>
        </p:nvPicPr>
        <p:blipFill>
          <a:blip r:embed="rId3"/>
          <a:stretch>
            <a:fillRect/>
          </a:stretch>
        </p:blipFill>
        <p:spPr>
          <a:xfrm>
            <a:off x="411679" y="1567417"/>
            <a:ext cx="6768286" cy="4244161"/>
          </a:xfrm>
          <a:prstGeom prst="rect">
            <a:avLst/>
          </a:prstGeom>
        </p:spPr>
      </p:pic>
      <p:pic>
        <p:nvPicPr>
          <p:cNvPr id="6" name="Picture 5" descr="A red and blue graph&#10;&#10;AI-generated content may be incorrect.">
            <a:extLst>
              <a:ext uri="{FF2B5EF4-FFF2-40B4-BE49-F238E27FC236}">
                <a16:creationId xmlns:a16="http://schemas.microsoft.com/office/drawing/2014/main" id="{B8A5625F-F592-A806-D4E5-2DDD1B24BC02}"/>
              </a:ext>
            </a:extLst>
          </p:cNvPr>
          <p:cNvPicPr>
            <a:picLocks noChangeAspect="1"/>
          </p:cNvPicPr>
          <p:nvPr/>
        </p:nvPicPr>
        <p:blipFill>
          <a:blip r:embed="rId4"/>
          <a:stretch>
            <a:fillRect/>
          </a:stretch>
        </p:blipFill>
        <p:spPr>
          <a:xfrm>
            <a:off x="7316531" y="1570296"/>
            <a:ext cx="6749014" cy="4259668"/>
          </a:xfrm>
          <a:prstGeom prst="rect">
            <a:avLst/>
          </a:prstGeom>
        </p:spPr>
      </p:pic>
    </p:spTree>
    <p:extLst>
      <p:ext uri="{BB962C8B-B14F-4D97-AF65-F5344CB8AC3E}">
        <p14:creationId xmlns:p14="http://schemas.microsoft.com/office/powerpoint/2010/main" val="15293171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TotalTime>
  <Words>1611</Words>
  <Application>Microsoft Macintosh PowerPoint</Application>
  <PresentationFormat>Custom</PresentationFormat>
  <Paragraphs>213</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Gelasio</vt:lpstr>
      <vt:lpstr>Times New Roman</vt:lpstr>
      <vt:lpstr>Gelasio Semi Bold</vt:lpstr>
      <vt:lpstr>Calibri</vt:lpstr>
      <vt:lpstr>Franklin Gothic Medium</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Chhaya Tundwal</cp:lastModifiedBy>
  <cp:revision>3</cp:revision>
  <dcterms:created xsi:type="dcterms:W3CDTF">2025-03-03T16:58:34Z</dcterms:created>
  <dcterms:modified xsi:type="dcterms:W3CDTF">2025-03-04T04:47:42Z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Method">
    <vt:lpwstr>Standard</vt:lpwstr>
  </property>
  <property fmtid="{D5CDD505-2E9C-101B-9397-08002B2CF9AE}" pid="4" name="MSIP_Label_4044bd30-2ed7-4c9d-9d12-46200872a97b_SetDate">
    <vt:lpwstr>2025-03-04T03:02:47Z</vt:lpwstr>
  </property>
  <property fmtid="{D5CDD505-2E9C-101B-9397-08002B2CF9AE}" pid="5" name="MSIP_Label_4044bd30-2ed7-4c9d-9d12-46200872a97b_ActionId">
    <vt:lpwstr>f69d00f3-080b-4b86-9629-1d1ae434f2b2</vt:lpwstr>
  </property>
  <property fmtid="{D5CDD505-2E9C-101B-9397-08002B2CF9AE}" pid="6" name="MSIP_Label_4044bd30-2ed7-4c9d-9d12-46200872a97b_Tag">
    <vt:lpwstr>10, 3, 0, 2</vt:lpwstr>
  </property>
  <property fmtid="{D5CDD505-2E9C-101B-9397-08002B2CF9AE}" pid="7" name="MSIP_Label_4044bd30-2ed7-4c9d-9d12-46200872a97b_Name">
    <vt:lpwstr>defa4170-0d19-0005-0004-bc88714345d2</vt:lpwstr>
  </property>
  <property fmtid="{D5CDD505-2E9C-101B-9397-08002B2CF9AE}" pid="8" name="MSIP_Label_4044bd30-2ed7-4c9d-9d12-46200872a97b_ContentBits">
    <vt:lpwstr>0</vt:lpwstr>
  </property>
  <property fmtid="{D5CDD505-2E9C-101B-9397-08002B2CF9AE}" pid="9" name="MSIP_Label_4044bd30-2ed7-4c9d-9d12-46200872a97b_SiteId">
    <vt:lpwstr>4130bd39-7c53-419c-b1e5-8758d6d63f21</vt:lpwstr>
  </property>
</Properties>
</file>

<file path=docProps/thumbnail.jpeg>
</file>